
<file path=[Content_Types].xml><?xml version="1.0" encoding="utf-8"?>
<Types xmlns="http://schemas.openxmlformats.org/package/2006/content-types">
  <Default Extension="png" ContentType="image/png"/>
  <Default Extension="jpeg" ContentType="image/jpeg"/>
  <Default Extension="JPG" ContentType="image/.jp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6"/>
  </p:notesMasterIdLst>
  <p:sldIdLst>
    <p:sldId id="11088003" r:id="rId3"/>
    <p:sldId id="11088004" r:id="rId4"/>
    <p:sldId id="11088005" r:id="rId5"/>
    <p:sldId id="11088095" r:id="rId7"/>
    <p:sldId id="11088129" r:id="rId8"/>
    <p:sldId id="11088099" r:id="rId9"/>
    <p:sldId id="11088096" r:id="rId10"/>
    <p:sldId id="11088131" r:id="rId11"/>
    <p:sldId id="11088133" r:id="rId12"/>
    <p:sldId id="11088132" r:id="rId13"/>
    <p:sldId id="11088134" r:id="rId14"/>
    <p:sldId id="11088138" r:id="rId15"/>
    <p:sldId id="11088136" r:id="rId16"/>
    <p:sldId id="11088137" r:id="rId17"/>
    <p:sldId id="11088135" r:id="rId18"/>
    <p:sldId id="11088142" r:id="rId19"/>
    <p:sldId id="11088141" r:id="rId20"/>
    <p:sldId id="11088143" r:id="rId21"/>
    <p:sldId id="11088144" r:id="rId22"/>
    <p:sldId id="11088160" r:id="rId23"/>
    <p:sldId id="11088162" r:id="rId24"/>
    <p:sldId id="11088161" r:id="rId25"/>
    <p:sldId id="11088163" r:id="rId26"/>
    <p:sldId id="11088164" r:id="rId27"/>
    <p:sldId id="11088167" r:id="rId28"/>
    <p:sldId id="11088174" r:id="rId29"/>
    <p:sldId id="11088165" r:id="rId30"/>
    <p:sldId id="11088078" r:id="rId31"/>
    <p:sldId id="11088169" r:id="rId32"/>
    <p:sldId id="11088170" r:id="rId33"/>
    <p:sldId id="11088171" r:id="rId34"/>
    <p:sldId id="11088175" r:id="rId35"/>
    <p:sldId id="11088172" r:id="rId36"/>
    <p:sldId id="11088173" r:id="rId37"/>
    <p:sldId id="11088176" r:id="rId38"/>
  </p:sldIdLst>
  <p:sldSz cx="24384000" cy="13716000"/>
  <p:notesSz cx="9144000" cy="6858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6DB45"/>
    <a:srgbClr val="C0504D"/>
    <a:srgbClr val="C11A25"/>
    <a:srgbClr val="BF1A25"/>
    <a:srgbClr val="C8394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74"/>
  </p:normalViewPr>
  <p:slideViewPr>
    <p:cSldViewPr snapToGrid="0" snapToObjects="1">
      <p:cViewPr varScale="1">
        <p:scale>
          <a:sx n="41" d="100"/>
          <a:sy n="41" d="100"/>
        </p:scale>
        <p:origin x="691" y="53"/>
      </p:cViewPr>
      <p:guideLst/>
    </p:cSldViewPr>
  </p:slideViewPr>
  <p:notesTextViewPr>
    <p:cViewPr>
      <p:scale>
        <a:sx n="1" d="1"/>
        <a:sy n="1" d="1"/>
      </p:scale>
      <p:origin x="0" y="0"/>
    </p:cViewPr>
  </p:notesTextViewPr>
  <p:gridSpacing cx="72000" cy="720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notesMaster" Target="notesMasters/notesMaster1.xml"/><Relationship Id="rId5" Type="http://schemas.openxmlformats.org/officeDocument/2006/relationships/slide" Target="slides/slide3.xml"/><Relationship Id="rId41" Type="http://schemas.openxmlformats.org/officeDocument/2006/relationships/tableStyles" Target="tableStyles.xml"/><Relationship Id="rId40" Type="http://schemas.openxmlformats.org/officeDocument/2006/relationships/viewProps" Target="viewProps.xml"/><Relationship Id="rId4" Type="http://schemas.openxmlformats.org/officeDocument/2006/relationships/slide" Target="slides/slide2.xml"/><Relationship Id="rId39" Type="http://schemas.openxmlformats.org/officeDocument/2006/relationships/presProps" Target="presProps.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jpeg>
</file>

<file path=ppt/media/image35.jpeg>
</file>

<file path=ppt/media/image36.png>
</file>

<file path=ppt/media/image37.png>
</file>

<file path=ppt/media/image38.png>
</file>

<file path=ppt/media/image39.jpeg>
</file>

<file path=ppt/media/image4.png>
</file>

<file path=ppt/media/image40.jpeg>
</file>

<file path=ppt/media/image41.png>
</file>

<file path=ppt/media/image42.png>
</file>

<file path=ppt/media/image43.png>
</file>

<file path=ppt/media/image4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5179484" y="0"/>
            <a:ext cx="3962400" cy="344091"/>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2514600" y="857250"/>
            <a:ext cx="4114800" cy="231457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914400" y="3300413"/>
            <a:ext cx="7315200" cy="2700338"/>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6513910"/>
            <a:ext cx="3962400" cy="34409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5179484" y="6513910"/>
            <a:ext cx="3962400" cy="344090"/>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pPr fontAlgn="auto">
              <a:spcAft>
                <a:spcPts val="1800"/>
              </a:spcAft>
            </a:pPr>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pPr fontAlgn="auto">
              <a:spcAft>
                <a:spcPts val="1800"/>
              </a:spcAft>
            </a:pPr>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pPr fontAlgn="auto">
              <a:spcAft>
                <a:spcPts val="1800"/>
              </a:spcAft>
            </a:pPr>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pPr fontAlgn="auto">
              <a:spcAft>
                <a:spcPts val="1800"/>
              </a:spcAft>
            </a:pPr>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pPr fontAlgn="auto">
              <a:spcAft>
                <a:spcPts val="1800"/>
              </a:spcAft>
            </a:pPr>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pPr fontAlgn="auto">
              <a:spcAft>
                <a:spcPts val="1800"/>
              </a:spcAft>
            </a:pPr>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pPr fontAlgn="auto">
              <a:spcAft>
                <a:spcPts val="1800"/>
              </a:spcAft>
            </a:pPr>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pPr fontAlgn="auto">
              <a:spcAft>
                <a:spcPts val="1800"/>
              </a:spcAft>
            </a:pPr>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pPr fontAlgn="auto">
              <a:spcAft>
                <a:spcPts val="1800"/>
              </a:spcAft>
            </a:pPr>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pPr fontAlgn="auto">
              <a:spcAft>
                <a:spcPts val="1800"/>
              </a:spcAft>
            </a:pPr>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pPr fontAlgn="auto">
              <a:spcAft>
                <a:spcPts val="1800"/>
              </a:spcAft>
            </a:pPr>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pPr fontAlgn="auto">
              <a:spcAft>
                <a:spcPts val="1800"/>
              </a:spcAft>
            </a:pPr>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pPr fontAlgn="auto">
              <a:spcAft>
                <a:spcPts val="1800"/>
              </a:spcAft>
            </a:pPr>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pPr fontAlgn="auto">
              <a:spcAft>
                <a:spcPts val="1800"/>
              </a:spcAft>
            </a:pPr>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pPr fontAlgn="auto">
              <a:spcAft>
                <a:spcPts val="1800"/>
              </a:spcAft>
            </a:pPr>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pPr fontAlgn="auto">
              <a:spcAft>
                <a:spcPts val="1800"/>
              </a:spcAft>
            </a:pPr>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pPr fontAlgn="auto">
              <a:spcAft>
                <a:spcPts val="1800"/>
              </a:spcAft>
            </a:pPr>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pPr fontAlgn="auto">
              <a:spcAft>
                <a:spcPts val="1800"/>
              </a:spcAft>
            </a:pPr>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pPr fontAlgn="auto">
              <a:spcAft>
                <a:spcPts val="1800"/>
              </a:spcAft>
            </a:pPr>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pPr fontAlgn="auto">
              <a:spcAft>
                <a:spcPts val="1800"/>
              </a:spcAft>
            </a:pPr>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name="Title Slide">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1.xml"/><Relationship Id="rId2" Type="http://schemas.openxmlformats.org/officeDocument/2006/relationships/image" Target="../media/image26.png"/><Relationship Id="rId1" Type="http://schemas.openxmlformats.org/officeDocument/2006/relationships/image" Target="../media/image25.png"/></Relationships>
</file>

<file path=ppt/slides/_rels/slide11.xml.rels><?xml version="1.0" encoding="UTF-8" standalone="yes"?>
<Relationships xmlns="http://schemas.openxmlformats.org/package/2006/relationships"><Relationship Id="rId5" Type="http://schemas.openxmlformats.org/officeDocument/2006/relationships/notesSlide" Target="../notesSlides/notesSlide6.xml"/><Relationship Id="rId4" Type="http://schemas.openxmlformats.org/officeDocument/2006/relationships/slideLayout" Target="../slideLayouts/slideLayout1.xml"/><Relationship Id="rId3" Type="http://schemas.openxmlformats.org/officeDocument/2006/relationships/image" Target="../media/image26.png"/><Relationship Id="rId2" Type="http://schemas.openxmlformats.org/officeDocument/2006/relationships/image" Target="../media/image27.png"/><Relationship Id="rId1" Type="http://schemas.openxmlformats.org/officeDocument/2006/relationships/image" Target="../media/image25.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8.png"/><Relationship Id="rId1" Type="http://schemas.openxmlformats.org/officeDocument/2006/relationships/image" Target="../media/image17.png"/></Relationships>
</file>

<file path=ppt/slides/_rels/slide13.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slideLayout" Target="../slideLayouts/slideLayout1.xml"/><Relationship Id="rId3" Type="http://schemas.openxmlformats.org/officeDocument/2006/relationships/tags" Target="../tags/tag1.xml"/><Relationship Id="rId2" Type="http://schemas.openxmlformats.org/officeDocument/2006/relationships/image" Target="../media/image29.png"/><Relationship Id="rId1" Type="http://schemas.openxmlformats.org/officeDocument/2006/relationships/image" Target="../media/image28.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image" Target="../media/image27.png"/></Relationships>
</file>

<file path=ppt/slides/_rels/slide15.xml.rels><?xml version="1.0" encoding="UTF-8" standalone="yes"?>
<Relationships xmlns="http://schemas.openxmlformats.org/package/2006/relationships"><Relationship Id="rId5" Type="http://schemas.openxmlformats.org/officeDocument/2006/relationships/notesSlide" Target="../notesSlides/notesSlide9.xml"/><Relationship Id="rId4" Type="http://schemas.openxmlformats.org/officeDocument/2006/relationships/slideLayout" Target="../slideLayouts/slideLayout1.xml"/><Relationship Id="rId3" Type="http://schemas.openxmlformats.org/officeDocument/2006/relationships/image" Target="../media/image30.png"/><Relationship Id="rId2" Type="http://schemas.openxmlformats.org/officeDocument/2006/relationships/image" Target="../media/image26.png"/><Relationship Id="rId1" Type="http://schemas.openxmlformats.org/officeDocument/2006/relationships/image" Target="../media/image25.png"/></Relationships>
</file>

<file path=ppt/slides/_rels/slide16.xml.rels><?xml version="1.0" encoding="UTF-8" standalone="yes"?>
<Relationships xmlns="http://schemas.openxmlformats.org/package/2006/relationships"><Relationship Id="rId5" Type="http://schemas.openxmlformats.org/officeDocument/2006/relationships/notesSlide" Target="../notesSlides/notesSlide10.xml"/><Relationship Id="rId4" Type="http://schemas.openxmlformats.org/officeDocument/2006/relationships/slideLayout" Target="../slideLayouts/slideLayout1.xml"/><Relationship Id="rId3" Type="http://schemas.openxmlformats.org/officeDocument/2006/relationships/image" Target="../media/image32.png"/><Relationship Id="rId2" Type="http://schemas.openxmlformats.org/officeDocument/2006/relationships/tags" Target="../tags/tag2.xml"/><Relationship Id="rId1" Type="http://schemas.openxmlformats.org/officeDocument/2006/relationships/image" Target="../media/image31.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xml"/><Relationship Id="rId1" Type="http://schemas.openxmlformats.org/officeDocument/2006/relationships/image" Target="../media/image30.png"/></Relationships>
</file>

<file path=ppt/slides/_rels/slide18.xml.rels><?xml version="1.0" encoding="UTF-8" standalone="yes"?>
<Relationships xmlns="http://schemas.openxmlformats.org/package/2006/relationships"><Relationship Id="rId4" Type="http://schemas.openxmlformats.org/officeDocument/2006/relationships/notesSlide" Target="../notesSlides/notesSlide12.xml"/><Relationship Id="rId3" Type="http://schemas.openxmlformats.org/officeDocument/2006/relationships/slideLayout" Target="../slideLayouts/slideLayout1.xml"/><Relationship Id="rId2" Type="http://schemas.openxmlformats.org/officeDocument/2006/relationships/image" Target="../media/image33.png"/><Relationship Id="rId1" Type="http://schemas.openxmlformats.org/officeDocument/2006/relationships/image" Target="../media/image25.png"/></Relationships>
</file>

<file path=ppt/slides/_rels/slide19.xml.rels><?xml version="1.0" encoding="UTF-8" standalone="yes"?>
<Relationships xmlns="http://schemas.openxmlformats.org/package/2006/relationships"><Relationship Id="rId5" Type="http://schemas.openxmlformats.org/officeDocument/2006/relationships/notesSlide" Target="../notesSlides/notesSlide13.xml"/><Relationship Id="rId4" Type="http://schemas.openxmlformats.org/officeDocument/2006/relationships/slideLayout" Target="../slideLayouts/slideLayout1.xml"/><Relationship Id="rId3" Type="http://schemas.openxmlformats.org/officeDocument/2006/relationships/image" Target="../media/image35.jpeg"/><Relationship Id="rId2" Type="http://schemas.openxmlformats.org/officeDocument/2006/relationships/tags" Target="../tags/tag3.xml"/><Relationship Id="rId1" Type="http://schemas.openxmlformats.org/officeDocument/2006/relationships/image" Target="../media/image34.jpeg"/></Relationships>
</file>

<file path=ppt/slides/_rels/slide2.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7.png"/><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xml"/><Relationship Id="rId1" Type="http://schemas.openxmlformats.org/officeDocument/2006/relationships/image" Target="../media/image33.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xml"/><Relationship Id="rId1" Type="http://schemas.openxmlformats.org/officeDocument/2006/relationships/image" Target="../media/image18.png"/></Relationships>
</file>

<file path=ppt/slides/_rels/slide22.xml.rels><?xml version="1.0" encoding="UTF-8" standalone="yes"?>
<Relationships xmlns="http://schemas.openxmlformats.org/package/2006/relationships"><Relationship Id="rId4" Type="http://schemas.openxmlformats.org/officeDocument/2006/relationships/notesSlide" Target="../notesSlides/notesSlide16.xml"/><Relationship Id="rId3" Type="http://schemas.openxmlformats.org/officeDocument/2006/relationships/slideLayout" Target="../slideLayouts/slideLayout1.xml"/><Relationship Id="rId2" Type="http://schemas.openxmlformats.org/officeDocument/2006/relationships/image" Target="../media/image36.png"/><Relationship Id="rId1" Type="http://schemas.openxmlformats.org/officeDocument/2006/relationships/image" Target="../media/image18.png"/></Relationships>
</file>

<file path=ppt/slides/_rels/slide23.xml.rels><?xml version="1.0" encoding="UTF-8" standalone="yes"?>
<Relationships xmlns="http://schemas.openxmlformats.org/package/2006/relationships"><Relationship Id="rId5" Type="http://schemas.openxmlformats.org/officeDocument/2006/relationships/notesSlide" Target="../notesSlides/notesSlide17.xml"/><Relationship Id="rId4" Type="http://schemas.openxmlformats.org/officeDocument/2006/relationships/slideLayout" Target="../slideLayouts/slideLayout1.xml"/><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tags" Target="../tags/tag4.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1.xml"/><Relationship Id="rId1" Type="http://schemas.openxmlformats.org/officeDocument/2006/relationships/image" Target="../media/image33.png"/></Relationships>
</file>

<file path=ppt/slides/_rels/slide25.xml.rels><?xml version="1.0" encoding="UTF-8" standalone="yes"?>
<Relationships xmlns="http://schemas.openxmlformats.org/package/2006/relationships"><Relationship Id="rId6" Type="http://schemas.openxmlformats.org/officeDocument/2006/relationships/notesSlide" Target="../notesSlides/notesSlide19.xml"/><Relationship Id="rId5" Type="http://schemas.openxmlformats.org/officeDocument/2006/relationships/slideLayout" Target="../slideLayouts/slideLayout1.xml"/><Relationship Id="rId4" Type="http://schemas.openxmlformats.org/officeDocument/2006/relationships/image" Target="../media/image41.png"/><Relationship Id="rId3" Type="http://schemas.openxmlformats.org/officeDocument/2006/relationships/tags" Target="../tags/tag5.xml"/><Relationship Id="rId2" Type="http://schemas.openxmlformats.org/officeDocument/2006/relationships/image" Target="../media/image40.jpeg"/><Relationship Id="rId1" Type="http://schemas.openxmlformats.org/officeDocument/2006/relationships/image" Target="../media/image39.jpeg"/></Relationships>
</file>

<file path=ppt/slides/_rels/slide26.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7.png"/><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4.pn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1.xml"/><Relationship Id="rId1" Type="http://schemas.openxmlformats.org/officeDocument/2006/relationships/image" Target="../media/image33.png"/></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43.png"/><Relationship Id="rId1" Type="http://schemas.openxmlformats.org/officeDocument/2006/relationships/image" Target="../media/image42.png"/></Relationships>
</file>

<file path=ppt/slides/_rels/slide3.xml.rels><?xml version="1.0" encoding="UTF-8" standalone="yes"?>
<Relationships xmlns="http://schemas.openxmlformats.org/package/2006/relationships"><Relationship Id="rId6" Type="http://schemas.openxmlformats.org/officeDocument/2006/relationships/notesSlide" Target="../notesSlides/notesSlide1.xml"/><Relationship Id="rId5" Type="http://schemas.openxmlformats.org/officeDocument/2006/relationships/slideLayout" Target="../slideLayouts/slideLayout1.xml"/><Relationship Id="rId4" Type="http://schemas.openxmlformats.org/officeDocument/2006/relationships/image" Target="../media/image11.png"/><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image" Target="../media/image8.jpeg"/></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44.png"/><Relationship Id="rId1" Type="http://schemas.openxmlformats.org/officeDocument/2006/relationships/image" Target="../media/image42.png"/></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42.png"/></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42.png"/></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42.png"/></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45.emf"/><Relationship Id="rId1" Type="http://schemas.openxmlformats.org/officeDocument/2006/relationships/image" Target="../media/image42.png"/></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7.png"/><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4.png"/></Relationships>
</file>

<file path=ppt/slides/_rels/slide5.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15.png"/><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image" Target="../media/image12.png"/></Relationships>
</file>

<file path=ppt/slides/_rels/slide6.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1.xml"/><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image" Target="../media/image16.png"/></Relationships>
</file>

<file path=ppt/slides/_rels/slide7.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7.png"/><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4.png"/></Relationships>
</file>

<file path=ppt/slides/_rels/slide8.xml.rels><?xml version="1.0" encoding="UTF-8" standalone="yes"?>
<Relationships xmlns="http://schemas.openxmlformats.org/package/2006/relationships"><Relationship Id="rId7" Type="http://schemas.openxmlformats.org/officeDocument/2006/relationships/notesSlide" Target="../notesSlides/notesSlide3.xml"/><Relationship Id="rId6" Type="http://schemas.openxmlformats.org/officeDocument/2006/relationships/slideLayout" Target="../slideLayouts/slideLayout1.xml"/><Relationship Id="rId5" Type="http://schemas.openxmlformats.org/officeDocument/2006/relationships/image" Target="../media/image23.png"/><Relationship Id="rId4" Type="http://schemas.openxmlformats.org/officeDocument/2006/relationships/image" Target="../media/image22.png"/><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image" Target="../media/image19.png"/></Relationships>
</file>

<file path=ppt/slides/_rels/slide9.xml.rels><?xml version="1.0" encoding="UTF-8" standalone="yes"?>
<Relationships xmlns="http://schemas.openxmlformats.org/package/2006/relationships"><Relationship Id="rId8" Type="http://schemas.openxmlformats.org/officeDocument/2006/relationships/notesSlide" Target="../notesSlides/notesSlide4.xml"/><Relationship Id="rId7" Type="http://schemas.openxmlformats.org/officeDocument/2006/relationships/slideLayout" Target="../slideLayouts/slideLayout1.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67" name="Picture" descr="Picture"/>
          <p:cNvPicPr>
            <a:picLocks noChangeAspect="1"/>
          </p:cNvPicPr>
          <p:nvPr/>
        </p:nvPicPr>
        <p:blipFill>
          <a:blip r:embed="rId1" cstate="print"/>
          <a:stretch>
            <a:fillRect/>
          </a:stretch>
        </p:blipFill>
        <p:spPr>
          <a:xfrm>
            <a:off x="-117475" y="3394075"/>
            <a:ext cx="24618950" cy="6927215"/>
          </a:xfrm>
          <a:prstGeom prst="rect">
            <a:avLst/>
          </a:prstGeom>
        </p:spPr>
      </p:pic>
      <p:sp>
        <p:nvSpPr>
          <p:cNvPr id="2892" name="文本"/>
          <p:cNvSpPr>
            <a:spLocks noGrp="1"/>
          </p:cNvSpPr>
          <p:nvPr>
            <p:ph type="ctrTitle"/>
          </p:nvPr>
        </p:nvSpPr>
        <p:spPr>
          <a:xfrm>
            <a:off x="2141220" y="6145530"/>
            <a:ext cx="20363815" cy="1423670"/>
          </a:xfrm>
          <a:prstGeom prst="rect">
            <a:avLst/>
          </a:prstGeom>
        </p:spPr>
        <p:txBody>
          <a:bodyPr lIns="0" tIns="0" rIns="0" bIns="0">
            <a:noAutofit/>
          </a:bodyPr>
          <a:lstStyle/>
          <a:p>
            <a:pPr algn="ctr">
              <a:lnSpc>
                <a:spcPts val="9350"/>
              </a:lnSpc>
            </a:pPr>
            <a:r>
              <a:rPr lang="en-US" altLang="zh-CN" sz="8800" b="0" i="0" u="none" spc="0">
                <a:solidFill>
                  <a:schemeClr val="bg1"/>
                </a:solidFill>
                <a:latin typeface="微软雅黑" panose="020B0503020204020204" charset="-122"/>
                <a:ea typeface="微软雅黑" panose="020B0503020204020204" charset="-122"/>
                <a:cs typeface="+mn-cs"/>
              </a:rPr>
              <a:t>A Shepherd?	DQN is All You Need</a:t>
            </a:r>
            <a:r>
              <a:rPr lang="zh-CN" altLang="en-US" sz="8800" b="0" i="0" u="none" spc="0">
                <a:solidFill>
                  <a:schemeClr val="bg1"/>
                </a:solidFill>
                <a:latin typeface="微软雅黑" panose="020B0503020204020204" charset="-122"/>
                <a:ea typeface="微软雅黑" panose="020B0503020204020204" charset="-122"/>
                <a:cs typeface="+mn-cs"/>
              </a:rPr>
              <a:t>！</a:t>
            </a:r>
            <a:endParaRPr lang="zh-CN" altLang="en-US" sz="8800" b="0" i="0" u="none" spc="0">
              <a:solidFill>
                <a:schemeClr val="bg1"/>
              </a:solidFill>
              <a:latin typeface="微软雅黑" panose="020B0503020204020204" charset="-122"/>
              <a:ea typeface="微软雅黑" panose="020B0503020204020204" charset="-122"/>
              <a:cs typeface="+mn-cs"/>
            </a:endParaRPr>
          </a:p>
        </p:txBody>
      </p:sp>
      <p:sp>
        <p:nvSpPr>
          <p:cNvPr id="6" name="文本框 5"/>
          <p:cNvSpPr txBox="1"/>
          <p:nvPr/>
        </p:nvSpPr>
        <p:spPr>
          <a:xfrm>
            <a:off x="9881870" y="12421235"/>
            <a:ext cx="4007485" cy="460375"/>
          </a:xfrm>
          <a:prstGeom prst="rect">
            <a:avLst/>
          </a:prstGeom>
          <a:noFill/>
        </p:spPr>
        <p:txBody>
          <a:bodyPr wrap="square" rtlCol="0">
            <a:spAutoFit/>
          </a:bodyPr>
          <a:lstStyle/>
          <a:p>
            <a:pPr algn="ctr"/>
            <a:r>
              <a:rPr lang="en-US" altLang="zh-CN" sz="2400" b="1">
                <a:latin typeface="微软雅黑" panose="020B0503020204020204" charset="-122"/>
                <a:ea typeface="微软雅黑" panose="020B0503020204020204" charset="-122"/>
                <a:cs typeface="微软雅黑" panose="020B0503020204020204" charset="-122"/>
              </a:rPr>
              <a:t>Dec.24th 2021</a:t>
            </a:r>
            <a:endParaRPr lang="zh-CN" altLang="en-US" sz="2400" b="1">
              <a:latin typeface="微软雅黑" panose="020B0503020204020204" charset="-122"/>
              <a:ea typeface="微软雅黑" panose="020B0503020204020204" charset="-122"/>
              <a:cs typeface="微软雅黑" panose="020B0503020204020204" charset="-122"/>
            </a:endParaRPr>
          </a:p>
        </p:txBody>
      </p:sp>
      <p:sp>
        <p:nvSpPr>
          <p:cNvPr id="8" name="文本框 7"/>
          <p:cNvSpPr txBox="1"/>
          <p:nvPr/>
        </p:nvSpPr>
        <p:spPr>
          <a:xfrm>
            <a:off x="18550890" y="9676130"/>
            <a:ext cx="5713095" cy="645160"/>
          </a:xfrm>
          <a:prstGeom prst="rect">
            <a:avLst/>
          </a:prstGeom>
          <a:noFill/>
        </p:spPr>
        <p:txBody>
          <a:bodyPr wrap="none" rtlCol="0">
            <a:spAutoFit/>
          </a:bodyPr>
          <a:lstStyle/>
          <a:p>
            <a:pPr algn="l"/>
            <a:r>
              <a:rPr lang="en-US" altLang="zh-CN" sz="3600" b="1">
                <a:solidFill>
                  <a:schemeClr val="bg1"/>
                </a:solidFill>
                <a:latin typeface="仿宋" panose="02010609060101010101" charset="-122"/>
                <a:ea typeface="仿宋" panose="02010609060101010101" charset="-122"/>
                <a:cs typeface="仿宋" panose="02010609060101010101" charset="-122"/>
              </a:rPr>
              <a:t>Group</a:t>
            </a:r>
            <a:r>
              <a:rPr lang="zh-CN" altLang="en-US" sz="3600" b="1">
                <a:solidFill>
                  <a:schemeClr val="bg1"/>
                </a:solidFill>
                <a:latin typeface="仿宋" panose="02010609060101010101" charset="-122"/>
                <a:ea typeface="仿宋" panose="02010609060101010101" charset="-122"/>
                <a:cs typeface="仿宋" panose="02010609060101010101" charset="-122"/>
              </a:rPr>
              <a:t>：</a:t>
            </a:r>
            <a:r>
              <a:rPr lang="en-US" altLang="zh-CN" sz="3600" b="1">
                <a:solidFill>
                  <a:schemeClr val="bg1"/>
                </a:solidFill>
                <a:latin typeface="仿宋" panose="02010609060101010101" charset="-122"/>
                <a:ea typeface="仿宋" panose="02010609060101010101" charset="-122"/>
                <a:cs typeface="仿宋" panose="02010609060101010101" charset="-122"/>
              </a:rPr>
              <a:t>Lovely Sheep Team</a:t>
            </a:r>
            <a:endParaRPr lang="zh-CN" altLang="en-US" sz="3600" b="1">
              <a:solidFill>
                <a:schemeClr val="bg1"/>
              </a:solidFill>
              <a:latin typeface="仿宋" panose="02010609060101010101" charset="-122"/>
              <a:ea typeface="仿宋" panose="02010609060101010101" charset="-122"/>
              <a:cs typeface="仿宋" panose="02010609060101010101" charset="-122"/>
            </a:endParaRPr>
          </a:p>
        </p:txBody>
      </p:sp>
      <p:sp>
        <p:nvSpPr>
          <p:cNvPr id="2" name="文本框 1"/>
          <p:cNvSpPr txBox="1"/>
          <p:nvPr/>
        </p:nvSpPr>
        <p:spPr>
          <a:xfrm>
            <a:off x="8912225" y="11412855"/>
            <a:ext cx="6355080" cy="645160"/>
          </a:xfrm>
          <a:prstGeom prst="rect">
            <a:avLst/>
          </a:prstGeom>
          <a:noFill/>
        </p:spPr>
        <p:txBody>
          <a:bodyPr wrap="none" rtlCol="0" anchor="t">
            <a:spAutoFit/>
          </a:bodyPr>
          <a:lstStyle/>
          <a:p>
            <a:r>
              <a:rPr lang="zh-CN" altLang="en-US" sz="3600">
                <a:latin typeface="Times New Roman" panose="02020603050405020304" charset="0"/>
                <a:ea typeface="黑体" panose="02010609060101010101" charset="-122"/>
                <a:cs typeface="Times New Roman" panose="02020603050405020304" charset="0"/>
                <a:sym typeface="+mn-ea"/>
              </a:rPr>
              <a:t>Artificial</a:t>
            </a:r>
            <a:r>
              <a:rPr lang="en-US" altLang="zh-CN" sz="3600">
                <a:latin typeface="Times New Roman" panose="02020603050405020304" charset="0"/>
                <a:ea typeface="黑体" panose="02010609060101010101" charset="-122"/>
                <a:cs typeface="Times New Roman" panose="02020603050405020304" charset="0"/>
                <a:sym typeface="+mn-ea"/>
              </a:rPr>
              <a:t> </a:t>
            </a:r>
            <a:r>
              <a:rPr lang="zh-CN" altLang="en-US" sz="3600">
                <a:latin typeface="Times New Roman" panose="02020603050405020304" charset="0"/>
                <a:ea typeface="黑体" panose="02010609060101010101" charset="-122"/>
                <a:cs typeface="Times New Roman" panose="02020603050405020304" charset="0"/>
                <a:sym typeface="+mn-ea"/>
              </a:rPr>
              <a:t> </a:t>
            </a:r>
            <a:r>
              <a:rPr lang="en-US" altLang="zh-CN" sz="3600">
                <a:latin typeface="Times New Roman" panose="02020603050405020304" charset="0"/>
                <a:ea typeface="黑体" panose="02010609060101010101" charset="-122"/>
                <a:cs typeface="Times New Roman" panose="02020603050405020304" charset="0"/>
                <a:sym typeface="+mn-ea"/>
              </a:rPr>
              <a:t>I</a:t>
            </a:r>
            <a:r>
              <a:rPr lang="zh-CN" altLang="en-US" sz="3600">
                <a:latin typeface="Times New Roman" panose="02020603050405020304" charset="0"/>
                <a:ea typeface="黑体" panose="02010609060101010101" charset="-122"/>
                <a:cs typeface="Times New Roman" panose="02020603050405020304" charset="0"/>
                <a:sym typeface="+mn-ea"/>
              </a:rPr>
              <a:t>ntelligence </a:t>
            </a:r>
            <a:r>
              <a:rPr lang="en-US" altLang="zh-CN" sz="3600">
                <a:latin typeface="Times New Roman" panose="02020603050405020304" charset="0"/>
                <a:ea typeface="黑体" panose="02010609060101010101" charset="-122"/>
                <a:cs typeface="Times New Roman" panose="02020603050405020304" charset="0"/>
                <a:sym typeface="+mn-ea"/>
              </a:rPr>
              <a:t> I</a:t>
            </a:r>
            <a:r>
              <a:rPr lang="zh-CN" altLang="en-US" sz="3600">
                <a:latin typeface="Times New Roman" panose="02020603050405020304" charset="0"/>
                <a:ea typeface="黑体" panose="02010609060101010101" charset="-122"/>
                <a:cs typeface="Times New Roman" panose="02020603050405020304" charset="0"/>
                <a:sym typeface="+mn-ea"/>
              </a:rPr>
              <a:t>nstitut</a:t>
            </a:r>
            <a:r>
              <a:rPr lang="en-US" altLang="zh-CN" sz="3600">
                <a:latin typeface="Times New Roman" panose="02020603050405020304" charset="0"/>
                <a:ea typeface="黑体" panose="02010609060101010101" charset="-122"/>
                <a:cs typeface="Times New Roman" panose="02020603050405020304" charset="0"/>
                <a:sym typeface="+mn-ea"/>
              </a:rPr>
              <a:t>ion</a:t>
            </a:r>
            <a:endParaRPr lang="en-US" altLang="zh-CN" sz="3600">
              <a:latin typeface="Times New Roman" panose="02020603050405020304" charset="0"/>
              <a:ea typeface="黑体" panose="02010609060101010101" charset="-122"/>
              <a:cs typeface="Times New Roman" panose="02020603050405020304" charset="0"/>
              <a:sym typeface="+mn-ea"/>
            </a:endParaRPr>
          </a:p>
        </p:txBody>
      </p:sp>
      <p:pic>
        <p:nvPicPr>
          <p:cNvPr id="7" name="图片 6"/>
          <p:cNvPicPr>
            <a:picLocks noChangeAspect="1"/>
          </p:cNvPicPr>
          <p:nvPr/>
        </p:nvPicPr>
        <p:blipFill>
          <a:blip r:embed="rId2"/>
          <a:stretch>
            <a:fillRect/>
          </a:stretch>
        </p:blipFill>
        <p:spPr>
          <a:xfrm>
            <a:off x="14148435" y="380365"/>
            <a:ext cx="4795520" cy="1162685"/>
          </a:xfrm>
          <a:prstGeom prst="rect">
            <a:avLst/>
          </a:prstGeom>
        </p:spPr>
      </p:pic>
      <p:pic>
        <p:nvPicPr>
          <p:cNvPr id="11" name="图片 10"/>
          <p:cNvPicPr>
            <a:picLocks noChangeAspect="1"/>
          </p:cNvPicPr>
          <p:nvPr/>
        </p:nvPicPr>
        <p:blipFill>
          <a:blip r:embed="rId3"/>
          <a:stretch>
            <a:fillRect/>
          </a:stretch>
        </p:blipFill>
        <p:spPr>
          <a:xfrm>
            <a:off x="19503390" y="410210"/>
            <a:ext cx="4554855" cy="113284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21743035" y="377825"/>
            <a:ext cx="2568575"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Responsibility</a:t>
            </a:r>
            <a:endParaRPr lang="zh-CN" altLang="en-US" sz="2800">
              <a:latin typeface="黑体" panose="02010609060101010101" charset="-122"/>
              <a:ea typeface="黑体" panose="02010609060101010101" charset="-122"/>
              <a:sym typeface="+mn-ea"/>
            </a:endParaRPr>
          </a:p>
        </p:txBody>
      </p:sp>
      <p:sp>
        <p:nvSpPr>
          <p:cNvPr id="9" name="椭圆 8"/>
          <p:cNvSpPr/>
          <p:nvPr/>
        </p:nvSpPr>
        <p:spPr>
          <a:xfrm>
            <a:off x="11419840" y="524510"/>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11" name="椭圆 10"/>
          <p:cNvSpPr/>
          <p:nvPr/>
        </p:nvSpPr>
        <p:spPr>
          <a:xfrm>
            <a:off x="21421090" y="495300"/>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cxnSp>
        <p:nvCxnSpPr>
          <p:cNvPr id="12" name="直接连接符 11"/>
          <p:cNvCxnSpPr/>
          <p:nvPr/>
        </p:nvCxnSpPr>
        <p:spPr>
          <a:xfrm>
            <a:off x="0" y="1501775"/>
            <a:ext cx="24268430" cy="0"/>
          </a:xfrm>
          <a:prstGeom prst="line">
            <a:avLst/>
          </a:prstGeom>
          <a:ln w="57150"/>
        </p:spPr>
        <p:style>
          <a:lnRef idx="1">
            <a:schemeClr val="dk1"/>
          </a:lnRef>
          <a:fillRef idx="0">
            <a:schemeClr val="dk1"/>
          </a:fillRef>
          <a:effectRef idx="0">
            <a:schemeClr val="dk1"/>
          </a:effectRef>
          <a:fontRef idx="minor">
            <a:schemeClr val="tx1"/>
          </a:fontRef>
        </p:style>
      </p:cxnSp>
      <p:sp>
        <p:nvSpPr>
          <p:cNvPr id="13" name="文本框 12"/>
          <p:cNvSpPr txBox="1"/>
          <p:nvPr/>
        </p:nvSpPr>
        <p:spPr>
          <a:xfrm>
            <a:off x="0" y="207010"/>
            <a:ext cx="11873865" cy="1106805"/>
          </a:xfrm>
          <a:prstGeom prst="rect">
            <a:avLst/>
          </a:prstGeom>
          <a:noFill/>
        </p:spPr>
        <p:txBody>
          <a:bodyPr wrap="square" rtlCol="0">
            <a:spAutoFit/>
          </a:bodyPr>
          <a:lstStyle/>
          <a:p>
            <a:r>
              <a:rPr lang="en-US" altLang="zh-CN" sz="6600" b="1">
                <a:latin typeface="微软雅黑" panose="020B0503020204020204" charset="-122"/>
                <a:ea typeface="微软雅黑" panose="020B0503020204020204" charset="-122"/>
              </a:rPr>
              <a:t>Approach</a:t>
            </a:r>
            <a:r>
              <a:rPr lang="en-US" altLang="zh-CN" sz="4400" b="1">
                <a:sym typeface="+mn-ea"/>
              </a:rPr>
              <a:t>Introduction</a:t>
            </a:r>
            <a:endParaRPr lang="zh-CN" altLang="en-US" sz="4400" b="1">
              <a:sym typeface="+mn-ea"/>
            </a:endParaRPr>
          </a:p>
        </p:txBody>
      </p:sp>
      <p:sp>
        <p:nvSpPr>
          <p:cNvPr id="14" name="文本框 13"/>
          <p:cNvSpPr txBox="1"/>
          <p:nvPr/>
        </p:nvSpPr>
        <p:spPr>
          <a:xfrm>
            <a:off x="11918950" y="375920"/>
            <a:ext cx="2658110"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Luring Sheep</a:t>
            </a:r>
            <a:endParaRPr lang="en-US" altLang="zh-CN" sz="2800">
              <a:latin typeface="微软雅黑" panose="020B0503020204020204" charset="-122"/>
              <a:ea typeface="微软雅黑" panose="020B0503020204020204" charset="-122"/>
              <a:sym typeface="+mn-ea"/>
            </a:endParaRPr>
          </a:p>
        </p:txBody>
      </p:sp>
      <p:sp>
        <p:nvSpPr>
          <p:cNvPr id="2" name="文本框 1"/>
          <p:cNvSpPr txBox="1"/>
          <p:nvPr/>
        </p:nvSpPr>
        <p:spPr>
          <a:xfrm>
            <a:off x="18825845" y="386080"/>
            <a:ext cx="2495550"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Introduction</a:t>
            </a:r>
            <a:endParaRPr lang="en-US" altLang="zh-CN" sz="2800">
              <a:latin typeface="微软雅黑" panose="020B0503020204020204" charset="-122"/>
              <a:ea typeface="微软雅黑" panose="020B0503020204020204" charset="-122"/>
              <a:sym typeface="+mn-ea"/>
            </a:endParaRPr>
          </a:p>
        </p:txBody>
      </p:sp>
      <p:sp>
        <p:nvSpPr>
          <p:cNvPr id="6" name="文本框 5"/>
          <p:cNvSpPr txBox="1"/>
          <p:nvPr/>
        </p:nvSpPr>
        <p:spPr>
          <a:xfrm>
            <a:off x="486410" y="1759585"/>
            <a:ext cx="17240885" cy="922020"/>
          </a:xfrm>
          <a:prstGeom prst="rect">
            <a:avLst/>
          </a:prstGeom>
          <a:noFill/>
        </p:spPr>
        <p:txBody>
          <a:bodyPr wrap="none" rtlCol="0">
            <a:spAutoFit/>
          </a:bodyPr>
          <a:lstStyle/>
          <a:p>
            <a:r>
              <a:rPr lang="en-US" altLang="zh-CN" sz="5400" b="1">
                <a:solidFill>
                  <a:srgbClr val="FF0000"/>
                </a:solidFill>
              </a:rPr>
              <a:t>How DQN works in this Game? Here are Input Output Form!</a:t>
            </a:r>
            <a:endParaRPr lang="en-US" altLang="zh-CN" sz="5400" b="1">
              <a:solidFill>
                <a:srgbClr val="FF0000"/>
              </a:solidFill>
            </a:endParaRPr>
          </a:p>
        </p:txBody>
      </p:sp>
      <p:sp>
        <p:nvSpPr>
          <p:cNvPr id="54" name="椭圆 53"/>
          <p:cNvSpPr/>
          <p:nvPr/>
        </p:nvSpPr>
        <p:spPr>
          <a:xfrm>
            <a:off x="18454370" y="529590"/>
            <a:ext cx="273685" cy="273685"/>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16" name="文本框 15"/>
          <p:cNvSpPr txBox="1"/>
          <p:nvPr/>
        </p:nvSpPr>
        <p:spPr>
          <a:xfrm>
            <a:off x="15573375" y="400050"/>
            <a:ext cx="2667000"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Task Analysis</a:t>
            </a:r>
            <a:endParaRPr lang="en-US" altLang="zh-CN" sz="2800">
              <a:latin typeface="微软雅黑" panose="020B0503020204020204" charset="-122"/>
              <a:ea typeface="微软雅黑" panose="020B0503020204020204" charset="-122"/>
              <a:sym typeface="+mn-ea"/>
            </a:endParaRPr>
          </a:p>
        </p:txBody>
      </p:sp>
      <p:sp>
        <p:nvSpPr>
          <p:cNvPr id="17" name="椭圆 16"/>
          <p:cNvSpPr/>
          <p:nvPr/>
        </p:nvSpPr>
        <p:spPr>
          <a:xfrm>
            <a:off x="15196185" y="529590"/>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10" name="文本框 9"/>
          <p:cNvSpPr txBox="1"/>
          <p:nvPr/>
        </p:nvSpPr>
        <p:spPr>
          <a:xfrm>
            <a:off x="2499360" y="4764405"/>
            <a:ext cx="3550285" cy="2122805"/>
          </a:xfrm>
          <a:prstGeom prst="rect">
            <a:avLst/>
          </a:prstGeom>
          <a:noFill/>
        </p:spPr>
        <p:txBody>
          <a:bodyPr wrap="none" rtlCol="0" anchor="t">
            <a:spAutoFit/>
          </a:bodyPr>
          <a:lstStyle/>
          <a:p>
            <a:r>
              <a:rPr lang="en-US" altLang="zh-CN" sz="4400">
                <a:effectLst>
                  <a:outerShdw blurRad="38100" dist="19050" dir="2700000" algn="tl" rotWithShape="0">
                    <a:schemeClr val="dk1">
                      <a:alpha val="40000"/>
                    </a:schemeClr>
                  </a:outerShdw>
                </a:effectLst>
                <a:latin typeface="Times New Roman" panose="02020603050405020304" charset="0"/>
                <a:cs typeface="Times New Roman" panose="02020603050405020304" charset="0"/>
                <a:sym typeface="+mn-ea"/>
              </a:rPr>
              <a:t>0</a:t>
            </a:r>
            <a:r>
              <a:rPr lang="zh-CN" altLang="en-US" sz="4400">
                <a:effectLst>
                  <a:outerShdw blurRad="38100" dist="19050" dir="2700000" algn="tl" rotWithShape="0">
                    <a:schemeClr val="dk1">
                      <a:alpha val="40000"/>
                    </a:schemeClr>
                  </a:outerShdw>
                </a:effectLst>
                <a:latin typeface="Times New Roman" panose="02020603050405020304" charset="0"/>
                <a:ea typeface="宋体" panose="02010600030101010101" pitchFamily="2" charset="-122"/>
                <a:cs typeface="Times New Roman" panose="02020603050405020304" charset="0"/>
                <a:sym typeface="+mn-ea"/>
              </a:rPr>
              <a:t>：</a:t>
            </a:r>
            <a:r>
              <a:rPr lang="en-US" altLang="zh-CN" sz="4400">
                <a:effectLst>
                  <a:outerShdw blurRad="38100" dist="19050" dir="2700000" algn="tl" rotWithShape="0">
                    <a:schemeClr val="dk1">
                      <a:alpha val="40000"/>
                    </a:schemeClr>
                  </a:outerShdw>
                </a:effectLst>
                <a:latin typeface="Times New Roman" panose="02020603050405020304" charset="0"/>
                <a:ea typeface="宋体" panose="02010600030101010101" pitchFamily="2" charset="-122"/>
                <a:cs typeface="Times New Roman" panose="02020603050405020304" charset="0"/>
                <a:sym typeface="+mn-ea"/>
              </a:rPr>
              <a:t>grass block</a:t>
            </a:r>
            <a:endParaRPr lang="en-US" altLang="zh-CN" sz="4400">
              <a:effectLst>
                <a:outerShdw blurRad="38100" dist="19050" dir="2700000" algn="tl" rotWithShape="0">
                  <a:schemeClr val="dk1">
                    <a:alpha val="40000"/>
                  </a:schemeClr>
                </a:outerShdw>
              </a:effectLst>
              <a:latin typeface="Times New Roman" panose="02020603050405020304" charset="0"/>
              <a:ea typeface="宋体" panose="02010600030101010101" pitchFamily="2" charset="-122"/>
              <a:cs typeface="Times New Roman" panose="02020603050405020304" charset="0"/>
              <a:sym typeface="+mn-ea"/>
            </a:endParaRPr>
          </a:p>
          <a:p>
            <a:r>
              <a:rPr lang="en-US" altLang="zh-CN" sz="4400">
                <a:effectLst>
                  <a:outerShdw blurRad="38100" dist="19050" dir="2700000" algn="tl" rotWithShape="0">
                    <a:schemeClr val="dk1">
                      <a:alpha val="40000"/>
                    </a:schemeClr>
                  </a:outerShdw>
                </a:effectLst>
                <a:latin typeface="Times New Roman" panose="02020603050405020304" charset="0"/>
                <a:ea typeface="宋体" panose="02010600030101010101" pitchFamily="2" charset="-122"/>
                <a:cs typeface="Times New Roman" panose="02020603050405020304" charset="0"/>
                <a:sym typeface="+mn-ea"/>
              </a:rPr>
              <a:t>1:   steve</a:t>
            </a:r>
            <a:endParaRPr lang="en-US" altLang="zh-CN" sz="4400">
              <a:effectLst>
                <a:outerShdw blurRad="38100" dist="19050" dir="2700000" algn="tl" rotWithShape="0">
                  <a:schemeClr val="dk1">
                    <a:alpha val="40000"/>
                  </a:schemeClr>
                </a:outerShdw>
              </a:effectLst>
              <a:latin typeface="Times New Roman" panose="02020603050405020304" charset="0"/>
              <a:ea typeface="宋体" panose="02010600030101010101" pitchFamily="2" charset="-122"/>
              <a:cs typeface="Times New Roman" panose="02020603050405020304" charset="0"/>
              <a:sym typeface="+mn-ea"/>
            </a:endParaRPr>
          </a:p>
          <a:p>
            <a:r>
              <a:rPr lang="en-US" altLang="zh-CN" sz="4400">
                <a:effectLst>
                  <a:outerShdw blurRad="38100" dist="19050" dir="2700000" algn="tl" rotWithShape="0">
                    <a:schemeClr val="dk1">
                      <a:alpha val="40000"/>
                    </a:schemeClr>
                  </a:outerShdw>
                </a:effectLst>
                <a:latin typeface="Times New Roman" panose="02020603050405020304" charset="0"/>
                <a:ea typeface="宋体" panose="02010600030101010101" pitchFamily="2" charset="-122"/>
                <a:cs typeface="Times New Roman" panose="02020603050405020304" charset="0"/>
                <a:sym typeface="+mn-ea"/>
              </a:rPr>
              <a:t>2:   sheep</a:t>
            </a:r>
            <a:endParaRPr lang="en-US" altLang="zh-CN" sz="4400">
              <a:effectLst>
                <a:outerShdw blurRad="38100" dist="19050" dir="2700000" algn="tl" rotWithShape="0">
                  <a:schemeClr val="dk1">
                    <a:alpha val="40000"/>
                  </a:schemeClr>
                </a:outerShdw>
              </a:effectLst>
              <a:latin typeface="Times New Roman" panose="02020603050405020304" charset="0"/>
              <a:ea typeface="宋体" panose="02010600030101010101" pitchFamily="2" charset="-122"/>
              <a:cs typeface="Times New Roman" panose="02020603050405020304" charset="0"/>
              <a:sym typeface="+mn-ea"/>
            </a:endParaRPr>
          </a:p>
        </p:txBody>
      </p:sp>
      <p:pic>
        <p:nvPicPr>
          <p:cNvPr id="18" name="图片 17"/>
          <p:cNvPicPr>
            <a:picLocks noChangeAspect="1"/>
          </p:cNvPicPr>
          <p:nvPr/>
        </p:nvPicPr>
        <p:blipFill>
          <a:blip r:embed="rId1"/>
          <a:stretch>
            <a:fillRect/>
          </a:stretch>
        </p:blipFill>
        <p:spPr>
          <a:xfrm>
            <a:off x="2361565" y="7128510"/>
            <a:ext cx="6729730" cy="6221730"/>
          </a:xfrm>
          <a:prstGeom prst="rect">
            <a:avLst/>
          </a:prstGeom>
        </p:spPr>
      </p:pic>
      <p:pic>
        <p:nvPicPr>
          <p:cNvPr id="20" name="图片 19"/>
          <p:cNvPicPr>
            <a:picLocks noChangeAspect="1"/>
          </p:cNvPicPr>
          <p:nvPr/>
        </p:nvPicPr>
        <p:blipFill>
          <a:blip r:embed="rId2"/>
          <a:stretch>
            <a:fillRect/>
          </a:stretch>
        </p:blipFill>
        <p:spPr>
          <a:xfrm>
            <a:off x="15027275" y="6118225"/>
            <a:ext cx="5139690" cy="7232015"/>
          </a:xfrm>
          <a:prstGeom prst="rect">
            <a:avLst/>
          </a:prstGeom>
        </p:spPr>
      </p:pic>
      <p:sp>
        <p:nvSpPr>
          <p:cNvPr id="23" name="文本框 22"/>
          <p:cNvSpPr txBox="1"/>
          <p:nvPr/>
        </p:nvSpPr>
        <p:spPr>
          <a:xfrm>
            <a:off x="1395730" y="3583940"/>
            <a:ext cx="8196580" cy="768350"/>
          </a:xfrm>
          <a:prstGeom prst="rect">
            <a:avLst/>
          </a:prstGeom>
          <a:noFill/>
        </p:spPr>
        <p:txBody>
          <a:bodyPr wrap="none" rtlCol="0" anchor="t">
            <a:spAutoFit/>
          </a:bodyPr>
          <a:lstStyle/>
          <a:p>
            <a:r>
              <a:rPr lang="en-US" sz="4400" b="1">
                <a:effectLst>
                  <a:outerShdw blurRad="38100" dist="19050" dir="2700000" algn="tl" rotWithShape="0">
                    <a:schemeClr val="dk1">
                      <a:alpha val="40000"/>
                    </a:schemeClr>
                  </a:outerShdw>
                </a:effectLst>
                <a:latin typeface="Times New Roman" panose="02020603050405020304" charset="0"/>
                <a:cs typeface="Times New Roman" panose="02020603050405020304" charset="0"/>
                <a:sym typeface="+mn-ea"/>
              </a:rPr>
              <a:t>Using a </a:t>
            </a:r>
            <a:r>
              <a:rPr lang="en-US" sz="4400" b="1">
                <a:solidFill>
                  <a:srgbClr val="FF0000"/>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sym typeface="+mn-ea"/>
              </a:rPr>
              <a:t>Matrix</a:t>
            </a:r>
            <a:r>
              <a:rPr lang="en-US" sz="4400" b="1">
                <a:effectLst>
                  <a:outerShdw blurRad="38100" dist="19050" dir="2700000" algn="tl" rotWithShape="0">
                    <a:schemeClr val="dk1">
                      <a:alpha val="40000"/>
                    </a:schemeClr>
                  </a:outerShdw>
                </a:effectLst>
                <a:latin typeface="Times New Roman" panose="02020603050405020304" charset="0"/>
                <a:cs typeface="Times New Roman" panose="02020603050405020304" charset="0"/>
                <a:sym typeface="+mn-ea"/>
              </a:rPr>
              <a:t> to Represent Map</a:t>
            </a:r>
            <a:endParaRPr lang="en-US" sz="4400" b="1">
              <a:effectLst>
                <a:outerShdw blurRad="38100" dist="19050" dir="2700000" algn="tl" rotWithShape="0">
                  <a:schemeClr val="dk1">
                    <a:alpha val="40000"/>
                  </a:schemeClr>
                </a:outerShdw>
              </a:effectLst>
              <a:latin typeface="Times New Roman" panose="02020603050405020304" charset="0"/>
              <a:ea typeface="宋体" panose="02010600030101010101" pitchFamily="2" charset="-122"/>
              <a:cs typeface="Times New Roman" panose="02020603050405020304" charset="0"/>
              <a:sym typeface="+mn-ea"/>
            </a:endParaRPr>
          </a:p>
        </p:txBody>
      </p:sp>
      <p:sp>
        <p:nvSpPr>
          <p:cNvPr id="25" name="文本框 24"/>
          <p:cNvSpPr txBox="1"/>
          <p:nvPr/>
        </p:nvSpPr>
        <p:spPr>
          <a:xfrm>
            <a:off x="13096875" y="4863465"/>
            <a:ext cx="9360535" cy="768350"/>
          </a:xfrm>
          <a:prstGeom prst="rect">
            <a:avLst/>
          </a:prstGeom>
          <a:noFill/>
        </p:spPr>
        <p:txBody>
          <a:bodyPr wrap="square" rtlCol="0" anchor="t">
            <a:spAutoFit/>
          </a:bodyPr>
          <a:lstStyle/>
          <a:p>
            <a:r>
              <a:rPr lang="en-US" sz="4400">
                <a:effectLst>
                  <a:outerShdw blurRad="38100" dist="19050" dir="2700000" algn="tl" rotWithShape="0">
                    <a:schemeClr val="dk1">
                      <a:alpha val="40000"/>
                    </a:schemeClr>
                  </a:outerShdw>
                </a:effectLst>
                <a:latin typeface="Times New Roman" panose="02020603050405020304" charset="0"/>
                <a:cs typeface="Times New Roman" panose="02020603050405020304" charset="0"/>
                <a:sym typeface="+mn-ea"/>
              </a:rPr>
              <a:t>[north, south, east, west, show, hide, tp]</a:t>
            </a:r>
            <a:endParaRPr lang="en-US" sz="4400">
              <a:effectLst>
                <a:outerShdw blurRad="38100" dist="19050" dir="2700000" algn="tl" rotWithShape="0">
                  <a:schemeClr val="dk1">
                    <a:alpha val="40000"/>
                  </a:schemeClr>
                </a:outerShdw>
              </a:effectLst>
              <a:latin typeface="Times New Roman" panose="02020603050405020304" charset="0"/>
              <a:ea typeface="宋体" panose="02010600030101010101" pitchFamily="2" charset="-122"/>
              <a:cs typeface="Times New Roman" panose="02020603050405020304" charset="0"/>
              <a:sym typeface="+mn-ea"/>
            </a:endParaRPr>
          </a:p>
        </p:txBody>
      </p:sp>
      <p:sp>
        <p:nvSpPr>
          <p:cNvPr id="26" name="文本框 25"/>
          <p:cNvSpPr txBox="1"/>
          <p:nvPr/>
        </p:nvSpPr>
        <p:spPr>
          <a:xfrm>
            <a:off x="12362180" y="3608705"/>
            <a:ext cx="11078210" cy="768350"/>
          </a:xfrm>
          <a:prstGeom prst="rect">
            <a:avLst/>
          </a:prstGeom>
          <a:noFill/>
        </p:spPr>
        <p:txBody>
          <a:bodyPr wrap="none" rtlCol="0" anchor="t">
            <a:spAutoFit/>
          </a:bodyPr>
          <a:lstStyle/>
          <a:p>
            <a:r>
              <a:rPr lang="en-US" sz="4400" b="1">
                <a:effectLst>
                  <a:outerShdw blurRad="38100" dist="19050" dir="2700000" algn="tl" rotWithShape="0">
                    <a:schemeClr val="dk1">
                      <a:alpha val="40000"/>
                    </a:schemeClr>
                  </a:outerShdw>
                </a:effectLst>
                <a:latin typeface="Times New Roman" panose="02020603050405020304" charset="0"/>
                <a:cs typeface="Times New Roman" panose="02020603050405020304" charset="0"/>
                <a:sym typeface="+mn-ea"/>
              </a:rPr>
              <a:t>Using a </a:t>
            </a:r>
            <a:r>
              <a:rPr lang="en-US" sz="4400" b="1">
                <a:solidFill>
                  <a:srgbClr val="FF0000"/>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sym typeface="+mn-ea"/>
              </a:rPr>
              <a:t>Vector</a:t>
            </a:r>
            <a:r>
              <a:rPr lang="en-US" sz="4400" b="1">
                <a:effectLst>
                  <a:outerShdw blurRad="38100" dist="19050" dir="2700000" algn="tl" rotWithShape="0">
                    <a:schemeClr val="dk1">
                      <a:alpha val="40000"/>
                    </a:schemeClr>
                  </a:outerShdw>
                </a:effectLst>
                <a:latin typeface="Times New Roman" panose="02020603050405020304" charset="0"/>
                <a:cs typeface="Times New Roman" panose="02020603050405020304" charset="0"/>
                <a:sym typeface="+mn-ea"/>
              </a:rPr>
              <a:t> to Represent Available Actions</a:t>
            </a:r>
            <a:endParaRPr lang="en-US" sz="4400" b="1">
              <a:effectLst>
                <a:outerShdw blurRad="38100" dist="19050" dir="2700000" algn="tl" rotWithShape="0">
                  <a:schemeClr val="dk1">
                    <a:alpha val="40000"/>
                  </a:schemeClr>
                </a:outerShdw>
              </a:effectLst>
              <a:latin typeface="Times New Roman" panose="02020603050405020304" charset="0"/>
              <a:cs typeface="Times New Roman" panose="02020603050405020304" charset="0"/>
              <a:sym typeface="+mn-ea"/>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21743035" y="377825"/>
            <a:ext cx="2568575"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Responsibility</a:t>
            </a:r>
            <a:endParaRPr lang="zh-CN" altLang="en-US" sz="2800">
              <a:latin typeface="黑体" panose="02010609060101010101" charset="-122"/>
              <a:ea typeface="黑体" panose="02010609060101010101" charset="-122"/>
              <a:sym typeface="+mn-ea"/>
            </a:endParaRPr>
          </a:p>
        </p:txBody>
      </p:sp>
      <p:sp>
        <p:nvSpPr>
          <p:cNvPr id="9" name="椭圆 8"/>
          <p:cNvSpPr/>
          <p:nvPr/>
        </p:nvSpPr>
        <p:spPr>
          <a:xfrm>
            <a:off x="11419840" y="524510"/>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11" name="椭圆 10"/>
          <p:cNvSpPr/>
          <p:nvPr/>
        </p:nvSpPr>
        <p:spPr>
          <a:xfrm>
            <a:off x="21421090" y="495300"/>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cxnSp>
        <p:nvCxnSpPr>
          <p:cNvPr id="12" name="直接连接符 11"/>
          <p:cNvCxnSpPr/>
          <p:nvPr/>
        </p:nvCxnSpPr>
        <p:spPr>
          <a:xfrm>
            <a:off x="0" y="1501775"/>
            <a:ext cx="24268430" cy="0"/>
          </a:xfrm>
          <a:prstGeom prst="line">
            <a:avLst/>
          </a:prstGeom>
          <a:ln w="57150"/>
        </p:spPr>
        <p:style>
          <a:lnRef idx="1">
            <a:schemeClr val="dk1"/>
          </a:lnRef>
          <a:fillRef idx="0">
            <a:schemeClr val="dk1"/>
          </a:fillRef>
          <a:effectRef idx="0">
            <a:schemeClr val="dk1"/>
          </a:effectRef>
          <a:fontRef idx="minor">
            <a:schemeClr val="tx1"/>
          </a:fontRef>
        </p:style>
      </p:cxnSp>
      <p:sp>
        <p:nvSpPr>
          <p:cNvPr id="13" name="文本框 12"/>
          <p:cNvSpPr txBox="1"/>
          <p:nvPr/>
        </p:nvSpPr>
        <p:spPr>
          <a:xfrm>
            <a:off x="0" y="207010"/>
            <a:ext cx="11873865" cy="1106805"/>
          </a:xfrm>
          <a:prstGeom prst="rect">
            <a:avLst/>
          </a:prstGeom>
          <a:noFill/>
        </p:spPr>
        <p:txBody>
          <a:bodyPr wrap="square" rtlCol="0">
            <a:spAutoFit/>
          </a:bodyPr>
          <a:lstStyle/>
          <a:p>
            <a:r>
              <a:rPr lang="en-US" altLang="zh-CN" sz="6600" b="1">
                <a:latin typeface="微软雅黑" panose="020B0503020204020204" charset="-122"/>
                <a:ea typeface="微软雅黑" panose="020B0503020204020204" charset="-122"/>
              </a:rPr>
              <a:t>Approach</a:t>
            </a:r>
            <a:r>
              <a:rPr lang="en-US" altLang="zh-CN" sz="4400" b="1">
                <a:sym typeface="+mn-ea"/>
              </a:rPr>
              <a:t>BaseLine</a:t>
            </a:r>
            <a:endParaRPr lang="zh-CN" altLang="en-US" sz="4400" b="1">
              <a:sym typeface="+mn-ea"/>
            </a:endParaRPr>
          </a:p>
        </p:txBody>
      </p:sp>
      <p:sp>
        <p:nvSpPr>
          <p:cNvPr id="14" name="文本框 13"/>
          <p:cNvSpPr txBox="1"/>
          <p:nvPr/>
        </p:nvSpPr>
        <p:spPr>
          <a:xfrm>
            <a:off x="11918950" y="375920"/>
            <a:ext cx="2658110"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Luring Sheep</a:t>
            </a:r>
            <a:endParaRPr lang="en-US" altLang="zh-CN" sz="2800">
              <a:latin typeface="微软雅黑" panose="020B0503020204020204" charset="-122"/>
              <a:ea typeface="微软雅黑" panose="020B0503020204020204" charset="-122"/>
              <a:sym typeface="+mn-ea"/>
            </a:endParaRPr>
          </a:p>
        </p:txBody>
      </p:sp>
      <p:sp>
        <p:nvSpPr>
          <p:cNvPr id="2" name="文本框 1"/>
          <p:cNvSpPr txBox="1"/>
          <p:nvPr/>
        </p:nvSpPr>
        <p:spPr>
          <a:xfrm>
            <a:off x="18825845" y="386080"/>
            <a:ext cx="2495550"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BaseLine</a:t>
            </a:r>
            <a:endParaRPr lang="en-US" altLang="zh-CN" sz="2800">
              <a:latin typeface="微软雅黑" panose="020B0503020204020204" charset="-122"/>
              <a:ea typeface="微软雅黑" panose="020B0503020204020204" charset="-122"/>
              <a:sym typeface="+mn-ea"/>
            </a:endParaRPr>
          </a:p>
        </p:txBody>
      </p:sp>
      <p:sp>
        <p:nvSpPr>
          <p:cNvPr id="6" name="文本框 5"/>
          <p:cNvSpPr txBox="1"/>
          <p:nvPr/>
        </p:nvSpPr>
        <p:spPr>
          <a:xfrm>
            <a:off x="486410" y="1759585"/>
            <a:ext cx="14157960" cy="922020"/>
          </a:xfrm>
          <a:prstGeom prst="rect">
            <a:avLst/>
          </a:prstGeom>
          <a:noFill/>
        </p:spPr>
        <p:txBody>
          <a:bodyPr wrap="none" rtlCol="0">
            <a:spAutoFit/>
          </a:bodyPr>
          <a:lstStyle/>
          <a:p>
            <a:r>
              <a:rPr lang="en-US" altLang="zh-CN" sz="5400" b="1">
                <a:solidFill>
                  <a:srgbClr val="FF0000"/>
                </a:solidFill>
              </a:rPr>
              <a:t>Our BaseLine—A DenseNet Based Value Function</a:t>
            </a:r>
            <a:endParaRPr lang="en-US" altLang="zh-CN" sz="5400" b="1">
              <a:solidFill>
                <a:srgbClr val="FF0000"/>
              </a:solidFill>
            </a:endParaRPr>
          </a:p>
        </p:txBody>
      </p:sp>
      <p:sp>
        <p:nvSpPr>
          <p:cNvPr id="54" name="椭圆 53"/>
          <p:cNvSpPr/>
          <p:nvPr/>
        </p:nvSpPr>
        <p:spPr>
          <a:xfrm>
            <a:off x="18454370" y="529590"/>
            <a:ext cx="273685" cy="273685"/>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16" name="文本框 15"/>
          <p:cNvSpPr txBox="1"/>
          <p:nvPr/>
        </p:nvSpPr>
        <p:spPr>
          <a:xfrm>
            <a:off x="15573375" y="400050"/>
            <a:ext cx="2667000"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Task Analysis</a:t>
            </a:r>
            <a:endParaRPr lang="en-US" altLang="zh-CN" sz="2800">
              <a:latin typeface="微软雅黑" panose="020B0503020204020204" charset="-122"/>
              <a:ea typeface="微软雅黑" panose="020B0503020204020204" charset="-122"/>
              <a:sym typeface="+mn-ea"/>
            </a:endParaRPr>
          </a:p>
        </p:txBody>
      </p:sp>
      <p:sp>
        <p:nvSpPr>
          <p:cNvPr id="17" name="椭圆 16"/>
          <p:cNvSpPr/>
          <p:nvPr/>
        </p:nvSpPr>
        <p:spPr>
          <a:xfrm>
            <a:off x="15196185" y="529590"/>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pic>
        <p:nvPicPr>
          <p:cNvPr id="18" name="图片 17"/>
          <p:cNvPicPr>
            <a:picLocks noChangeAspect="1"/>
          </p:cNvPicPr>
          <p:nvPr/>
        </p:nvPicPr>
        <p:blipFill>
          <a:blip r:embed="rId1"/>
          <a:stretch>
            <a:fillRect/>
          </a:stretch>
        </p:blipFill>
        <p:spPr>
          <a:xfrm>
            <a:off x="934720" y="4042410"/>
            <a:ext cx="6729730" cy="6221730"/>
          </a:xfrm>
          <a:prstGeom prst="rect">
            <a:avLst/>
          </a:prstGeom>
        </p:spPr>
      </p:pic>
      <p:pic>
        <p:nvPicPr>
          <p:cNvPr id="3" name="图片 2"/>
          <p:cNvPicPr>
            <a:picLocks noChangeAspect="1"/>
          </p:cNvPicPr>
          <p:nvPr/>
        </p:nvPicPr>
        <p:blipFill>
          <a:blip r:embed="rId2"/>
          <a:stretch>
            <a:fillRect/>
          </a:stretch>
        </p:blipFill>
        <p:spPr>
          <a:xfrm>
            <a:off x="10381615" y="4128135"/>
            <a:ext cx="4792980" cy="6050280"/>
          </a:xfrm>
          <a:prstGeom prst="rect">
            <a:avLst/>
          </a:prstGeom>
        </p:spPr>
      </p:pic>
      <p:pic>
        <p:nvPicPr>
          <p:cNvPr id="4" name="图片 3"/>
          <p:cNvPicPr>
            <a:picLocks noChangeAspect="1"/>
          </p:cNvPicPr>
          <p:nvPr/>
        </p:nvPicPr>
        <p:blipFill>
          <a:blip r:embed="rId3"/>
          <a:stretch>
            <a:fillRect/>
          </a:stretch>
        </p:blipFill>
        <p:spPr>
          <a:xfrm>
            <a:off x="17515205" y="4048760"/>
            <a:ext cx="4404995" cy="6198235"/>
          </a:xfrm>
          <a:prstGeom prst="rect">
            <a:avLst/>
          </a:prstGeom>
        </p:spPr>
      </p:pic>
      <p:sp>
        <p:nvSpPr>
          <p:cNvPr id="5" name="文本框 4"/>
          <p:cNvSpPr txBox="1"/>
          <p:nvPr/>
        </p:nvSpPr>
        <p:spPr>
          <a:xfrm>
            <a:off x="1002030" y="2939415"/>
            <a:ext cx="6942455" cy="768350"/>
          </a:xfrm>
          <a:prstGeom prst="rect">
            <a:avLst/>
          </a:prstGeom>
          <a:noFill/>
        </p:spPr>
        <p:txBody>
          <a:bodyPr wrap="none" rtlCol="0">
            <a:spAutoFit/>
          </a:bodyPr>
          <a:lstStyle/>
          <a:p>
            <a:r>
              <a:rPr lang="en-US" altLang="zh-CN" sz="4400" b="1">
                <a:solidFill>
                  <a:srgbClr val="FF0000"/>
                </a:solidFill>
              </a:rPr>
              <a:t>Neural NetWork Architecture</a:t>
            </a:r>
            <a:endParaRPr lang="en-US" altLang="zh-CN" sz="4400" b="1">
              <a:solidFill>
                <a:srgbClr val="FF0000"/>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 name="组合 43"/>
          <p:cNvGrpSpPr/>
          <p:nvPr/>
        </p:nvGrpSpPr>
        <p:grpSpPr>
          <a:xfrm>
            <a:off x="7052310" y="3962400"/>
            <a:ext cx="8356600" cy="2493178"/>
            <a:chOff x="25429" y="8444"/>
            <a:chExt cx="13160" cy="4118"/>
          </a:xfrm>
        </p:grpSpPr>
        <p:sp>
          <p:nvSpPr>
            <p:cNvPr id="23" name="文本框 22"/>
            <p:cNvSpPr txBox="1"/>
            <p:nvPr/>
          </p:nvSpPr>
          <p:spPr>
            <a:xfrm>
              <a:off x="25429" y="8444"/>
              <a:ext cx="12236" cy="1167"/>
            </a:xfrm>
            <a:prstGeom prst="rect">
              <a:avLst/>
            </a:prstGeom>
            <a:noFill/>
          </p:spPr>
          <p:txBody>
            <a:bodyPr wrap="square" rtlCol="0">
              <a:spAutoFit/>
            </a:bodyPr>
            <a:lstStyle/>
            <a:p>
              <a:pPr algn="l"/>
              <a:r>
                <a:rPr lang="en-US" altLang="zh-CN" sz="4000">
                  <a:solidFill>
                    <a:srgbClr val="FF0000"/>
                  </a:solidFill>
                  <a:latin typeface="Cambria Math" panose="02040503050406030204" pitchFamily="18" charset="0"/>
                  <a:cs typeface="Cambria Math" panose="02040503050406030204" pitchFamily="18" charset="0"/>
                </a:rPr>
                <a:t>Closed to sheep(</a:t>
              </a:r>
              <a:r>
                <a:rPr lang="en-US" altLang="zh-CN" sz="4000">
                  <a:solidFill>
                    <a:srgbClr val="FF0000"/>
                  </a:solidFill>
                  <a:latin typeface="Cambria Math" panose="02040503050406030204" pitchFamily="18" charset="0"/>
                  <a:ea typeface="宋体" panose="02010600030101010101" pitchFamily="2" charset="-122"/>
                  <a:cs typeface="Cambria Math" panose="02040503050406030204" pitchFamily="18" charset="0"/>
                </a:rPr>
                <a:t>dist&lt;4)</a:t>
              </a:r>
              <a:endParaRPr lang="en-US" altLang="zh-CN" sz="4000">
                <a:solidFill>
                  <a:srgbClr val="FF0000"/>
                </a:solidFill>
                <a:latin typeface="Cambria Math" panose="02040503050406030204" pitchFamily="18" charset="0"/>
                <a:ea typeface="宋体" panose="02010600030101010101" pitchFamily="2" charset="-122"/>
                <a:cs typeface="Cambria Math" panose="02040503050406030204" pitchFamily="18" charset="0"/>
              </a:endParaRPr>
            </a:p>
          </p:txBody>
        </p:sp>
        <p:sp>
          <p:nvSpPr>
            <p:cNvPr id="25" name="文本框 24"/>
            <p:cNvSpPr txBox="1"/>
            <p:nvPr/>
          </p:nvSpPr>
          <p:spPr>
            <a:xfrm>
              <a:off x="27000" y="9964"/>
              <a:ext cx="8144" cy="1066"/>
            </a:xfrm>
            <a:prstGeom prst="rect">
              <a:avLst/>
            </a:prstGeom>
            <a:noFill/>
          </p:spPr>
          <p:txBody>
            <a:bodyPr wrap="square" rtlCol="0">
              <a:spAutoFit/>
            </a:bodyPr>
            <a:lstStyle/>
            <a:p>
              <a:pPr algn="l"/>
              <a:r>
                <a:rPr lang="en-US" altLang="zh-CN" sz="3600">
                  <a:solidFill>
                    <a:schemeClr val="tx1"/>
                  </a:solidFill>
                  <a:latin typeface="Cambria Math" panose="02040503050406030204" pitchFamily="18" charset="0"/>
                  <a:cs typeface="Cambria Math" panose="02040503050406030204" pitchFamily="18" charset="0"/>
                </a:rPr>
                <a:t>Take Out Wheat</a:t>
              </a:r>
              <a:r>
                <a:rPr lang="zh-CN" altLang="en-US" sz="3600">
                  <a:solidFill>
                    <a:schemeClr val="tx1"/>
                  </a:solidFill>
                  <a:latin typeface="Cambria Math" panose="02040503050406030204" pitchFamily="18" charset="0"/>
                  <a:ea typeface="宋体" panose="02010600030101010101" pitchFamily="2" charset="-122"/>
                  <a:cs typeface="Cambria Math" panose="02040503050406030204" pitchFamily="18" charset="0"/>
                </a:rPr>
                <a:t>：</a:t>
              </a:r>
              <a:r>
                <a:rPr lang="en-US" altLang="zh-CN" sz="3600">
                  <a:solidFill>
                    <a:schemeClr val="tx1"/>
                  </a:solidFill>
                  <a:latin typeface="Cambria Math" panose="02040503050406030204" pitchFamily="18" charset="0"/>
                  <a:ea typeface="宋体" panose="02010600030101010101" pitchFamily="2" charset="-122"/>
                  <a:cs typeface="Cambria Math" panose="02040503050406030204" pitchFamily="18" charset="0"/>
                </a:rPr>
                <a:t> (+50)</a:t>
              </a:r>
              <a:endParaRPr lang="en-US" altLang="zh-CN" sz="3600">
                <a:solidFill>
                  <a:schemeClr val="tx1"/>
                </a:solidFill>
                <a:latin typeface="Cambria Math" panose="02040503050406030204" pitchFamily="18" charset="0"/>
                <a:ea typeface="宋体" panose="02010600030101010101" pitchFamily="2" charset="-122"/>
                <a:cs typeface="Cambria Math" panose="02040503050406030204" pitchFamily="18" charset="0"/>
              </a:endParaRPr>
            </a:p>
          </p:txBody>
        </p:sp>
        <p:sp>
          <p:nvSpPr>
            <p:cNvPr id="3" name="文本框 2"/>
            <p:cNvSpPr txBox="1"/>
            <p:nvPr/>
          </p:nvSpPr>
          <p:spPr>
            <a:xfrm>
              <a:off x="27000" y="11496"/>
              <a:ext cx="11589" cy="1066"/>
            </a:xfrm>
            <a:prstGeom prst="rect">
              <a:avLst/>
            </a:prstGeom>
            <a:noFill/>
          </p:spPr>
          <p:txBody>
            <a:bodyPr wrap="square" rtlCol="0">
              <a:spAutoFit/>
            </a:bodyPr>
            <a:lstStyle/>
            <a:p>
              <a:pPr algn="l"/>
              <a:r>
                <a:rPr lang="en-US" altLang="zh-CN" sz="3600">
                  <a:solidFill>
                    <a:schemeClr val="tx1"/>
                  </a:solidFill>
                  <a:latin typeface="Cambria Math" panose="02040503050406030204" pitchFamily="18" charset="0"/>
                  <a:ea typeface="宋体" panose="02010600030101010101" pitchFamily="2" charset="-122"/>
                  <a:cs typeface="Cambria Math" panose="02040503050406030204" pitchFamily="18" charset="0"/>
                </a:rPr>
                <a:t>Fixed Reward</a:t>
              </a:r>
              <a:r>
                <a:rPr lang="zh-CN" altLang="en-US" sz="3600">
                  <a:solidFill>
                    <a:schemeClr val="tx1"/>
                  </a:solidFill>
                  <a:latin typeface="Cambria Math" panose="02040503050406030204" pitchFamily="18" charset="0"/>
                  <a:ea typeface="宋体" panose="02010600030101010101" pitchFamily="2" charset="-122"/>
                  <a:cs typeface="Cambria Math" panose="02040503050406030204" pitchFamily="18" charset="0"/>
                </a:rPr>
                <a:t>：</a:t>
              </a:r>
              <a:r>
                <a:rPr lang="en-US" altLang="zh-CN" sz="3600">
                  <a:solidFill>
                    <a:schemeClr val="tx1"/>
                  </a:solidFill>
                  <a:latin typeface="Cambria Math" panose="02040503050406030204" pitchFamily="18" charset="0"/>
                  <a:ea typeface="宋体" panose="02010600030101010101" pitchFamily="2" charset="-122"/>
                  <a:cs typeface="Cambria Math" panose="02040503050406030204" pitchFamily="18" charset="0"/>
                </a:rPr>
                <a:t> (+100)</a:t>
              </a:r>
              <a:endParaRPr lang="en-US" altLang="zh-CN" sz="3600">
                <a:solidFill>
                  <a:schemeClr val="tx1"/>
                </a:solidFill>
                <a:latin typeface="Cambria Math" panose="02040503050406030204" pitchFamily="18" charset="0"/>
                <a:ea typeface="宋体" panose="02010600030101010101" pitchFamily="2" charset="-122"/>
                <a:cs typeface="Cambria Math" panose="02040503050406030204" pitchFamily="18" charset="0"/>
              </a:endParaRPr>
            </a:p>
          </p:txBody>
        </p:sp>
      </p:grpSp>
      <p:grpSp>
        <p:nvGrpSpPr>
          <p:cNvPr id="35" name="组合 34"/>
          <p:cNvGrpSpPr/>
          <p:nvPr/>
        </p:nvGrpSpPr>
        <p:grpSpPr>
          <a:xfrm>
            <a:off x="57845" y="3975735"/>
            <a:ext cx="8872220" cy="1448435"/>
            <a:chOff x="15883" y="5772"/>
            <a:chExt cx="14439" cy="2281"/>
          </a:xfrm>
        </p:grpSpPr>
        <p:sp>
          <p:nvSpPr>
            <p:cNvPr id="32" name="文本框 31"/>
            <p:cNvSpPr txBox="1"/>
            <p:nvPr/>
          </p:nvSpPr>
          <p:spPr>
            <a:xfrm>
              <a:off x="15883" y="5772"/>
              <a:ext cx="14439" cy="1113"/>
            </a:xfrm>
            <a:prstGeom prst="rect">
              <a:avLst/>
            </a:prstGeom>
            <a:noFill/>
          </p:spPr>
          <p:txBody>
            <a:bodyPr wrap="square" rtlCol="0">
              <a:spAutoFit/>
            </a:bodyPr>
            <a:lstStyle/>
            <a:p>
              <a:pPr algn="l"/>
              <a:r>
                <a:rPr lang="en-US" altLang="zh-CN" sz="4000">
                  <a:solidFill>
                    <a:srgbClr val="FF0000"/>
                  </a:solidFill>
                  <a:latin typeface="Cambria Math" panose="02040503050406030204" pitchFamily="18" charset="0"/>
                  <a:cs typeface="Cambria Math" panose="02040503050406030204" pitchFamily="18" charset="0"/>
                </a:rPr>
                <a:t>Far from sheep(</a:t>
              </a:r>
              <a:r>
                <a:rPr lang="en-US" altLang="zh-CN" sz="4000">
                  <a:solidFill>
                    <a:srgbClr val="FF0000"/>
                  </a:solidFill>
                  <a:latin typeface="Cambria Math" panose="02040503050406030204" pitchFamily="18" charset="0"/>
                  <a:ea typeface="宋体" panose="02010600030101010101" pitchFamily="2" charset="-122"/>
                  <a:cs typeface="Cambria Math" panose="02040503050406030204" pitchFamily="18" charset="0"/>
                </a:rPr>
                <a:t>dist&gt;4)</a:t>
              </a:r>
              <a:endParaRPr lang="en-US" altLang="zh-CN" sz="3600">
                <a:solidFill>
                  <a:schemeClr val="tx1"/>
                </a:solidFill>
                <a:latin typeface="Cambria Math" panose="02040503050406030204" pitchFamily="18" charset="0"/>
                <a:ea typeface="宋体" panose="02010600030101010101" pitchFamily="2" charset="-122"/>
                <a:cs typeface="Cambria Math" panose="02040503050406030204" pitchFamily="18" charset="0"/>
              </a:endParaRPr>
            </a:p>
          </p:txBody>
        </p:sp>
        <p:sp>
          <p:nvSpPr>
            <p:cNvPr id="34" name="文本框 33"/>
            <p:cNvSpPr txBox="1"/>
            <p:nvPr/>
          </p:nvSpPr>
          <p:spPr>
            <a:xfrm>
              <a:off x="16913" y="7037"/>
              <a:ext cx="8671" cy="1016"/>
            </a:xfrm>
            <a:prstGeom prst="rect">
              <a:avLst/>
            </a:prstGeom>
            <a:noFill/>
          </p:spPr>
          <p:txBody>
            <a:bodyPr wrap="square" rtlCol="0">
              <a:spAutoFit/>
            </a:bodyPr>
            <a:lstStyle/>
            <a:p>
              <a:pPr algn="l"/>
              <a:r>
                <a:rPr lang="en-US" altLang="zh-CN" sz="3600">
                  <a:latin typeface="Cambria Math" panose="02040503050406030204" pitchFamily="18" charset="0"/>
                  <a:ea typeface="宋体" panose="02010600030101010101" pitchFamily="2" charset="-122"/>
                  <a:cs typeface="Cambria Math" panose="02040503050406030204" pitchFamily="18" charset="0"/>
                  <a:sym typeface="+mn-ea"/>
                </a:rPr>
                <a:t>Take Out Wheat</a:t>
              </a:r>
              <a:r>
                <a:rPr lang="zh-CN" altLang="en-US" sz="3600">
                  <a:latin typeface="Cambria Math" panose="02040503050406030204" pitchFamily="18" charset="0"/>
                  <a:ea typeface="宋体" panose="02010600030101010101" pitchFamily="2" charset="-122"/>
                  <a:cs typeface="Cambria Math" panose="02040503050406030204" pitchFamily="18" charset="0"/>
                  <a:sym typeface="+mn-ea"/>
                </a:rPr>
                <a:t>：</a:t>
              </a:r>
              <a:r>
                <a:rPr lang="en-US" sz="3600">
                  <a:latin typeface="Cambria Math" panose="02040503050406030204" pitchFamily="18" charset="0"/>
                  <a:ea typeface="宋体" panose="02010600030101010101" pitchFamily="2" charset="-122"/>
                  <a:cs typeface="Cambria Math" panose="02040503050406030204" pitchFamily="18" charset="0"/>
                  <a:sym typeface="+mn-ea"/>
                </a:rPr>
                <a:t>(-200)</a:t>
              </a:r>
              <a:endParaRPr lang="en-US" sz="3600">
                <a:solidFill>
                  <a:schemeClr val="tx1"/>
                </a:solidFill>
                <a:latin typeface="Cambria Math" panose="02040503050406030204" pitchFamily="18" charset="0"/>
                <a:ea typeface="宋体" panose="02010600030101010101" pitchFamily="2" charset="-122"/>
                <a:cs typeface="Cambria Math" panose="02040503050406030204" pitchFamily="18" charset="0"/>
                <a:sym typeface="+mn-ea"/>
              </a:endParaRPr>
            </a:p>
          </p:txBody>
        </p:sp>
      </p:grpSp>
      <p:grpSp>
        <p:nvGrpSpPr>
          <p:cNvPr id="51" name="组合 50"/>
          <p:cNvGrpSpPr/>
          <p:nvPr/>
        </p:nvGrpSpPr>
        <p:grpSpPr>
          <a:xfrm>
            <a:off x="136525" y="6786880"/>
            <a:ext cx="6327140" cy="6772275"/>
            <a:chOff x="4676" y="9992"/>
            <a:chExt cx="9964" cy="10665"/>
          </a:xfrm>
        </p:grpSpPr>
        <p:pic>
          <p:nvPicPr>
            <p:cNvPr id="43" name="图片 42"/>
            <p:cNvPicPr>
              <a:picLocks noChangeAspect="1"/>
            </p:cNvPicPr>
            <p:nvPr/>
          </p:nvPicPr>
          <p:blipFill>
            <a:blip r:embed="rId1"/>
            <a:stretch>
              <a:fillRect/>
            </a:stretch>
          </p:blipFill>
          <p:spPr>
            <a:xfrm>
              <a:off x="4676" y="9992"/>
              <a:ext cx="9964" cy="9867"/>
            </a:xfrm>
            <a:prstGeom prst="rect">
              <a:avLst/>
            </a:prstGeom>
          </p:spPr>
        </p:pic>
        <p:sp>
          <p:nvSpPr>
            <p:cNvPr id="45" name="文本框 44"/>
            <p:cNvSpPr txBox="1"/>
            <p:nvPr/>
          </p:nvSpPr>
          <p:spPr>
            <a:xfrm>
              <a:off x="6136" y="20077"/>
              <a:ext cx="7204" cy="580"/>
            </a:xfrm>
            <a:prstGeom prst="rect">
              <a:avLst/>
            </a:prstGeom>
            <a:noFill/>
          </p:spPr>
          <p:txBody>
            <a:bodyPr wrap="none" rtlCol="0" anchor="t">
              <a:spAutoFit/>
            </a:bodyPr>
            <a:lstStyle/>
            <a:p>
              <a:r>
                <a:rPr lang="en-US" altLang="zh-CN"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sym typeface="+mn-ea"/>
                </a:rPr>
                <a:t>Fig1. Reward of “Far From Sheep” Situation</a:t>
              </a:r>
              <a:endParaRPr lang="en-US" altLang="zh-CN"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sym typeface="+mn-ea"/>
              </a:endParaRPr>
            </a:p>
          </p:txBody>
        </p:sp>
      </p:grpSp>
      <p:grpSp>
        <p:nvGrpSpPr>
          <p:cNvPr id="52" name="组合 51"/>
          <p:cNvGrpSpPr/>
          <p:nvPr/>
        </p:nvGrpSpPr>
        <p:grpSpPr>
          <a:xfrm>
            <a:off x="7349490" y="6727825"/>
            <a:ext cx="6457950" cy="6789420"/>
            <a:chOff x="20833" y="9747"/>
            <a:chExt cx="10170" cy="10692"/>
          </a:xfrm>
        </p:grpSpPr>
        <p:pic>
          <p:nvPicPr>
            <p:cNvPr id="49" name="图片 48"/>
            <p:cNvPicPr>
              <a:picLocks noChangeAspect="1"/>
            </p:cNvPicPr>
            <p:nvPr/>
          </p:nvPicPr>
          <p:blipFill>
            <a:blip r:embed="rId2"/>
            <a:stretch>
              <a:fillRect/>
            </a:stretch>
          </p:blipFill>
          <p:spPr>
            <a:xfrm>
              <a:off x="20833" y="9747"/>
              <a:ext cx="10170" cy="9940"/>
            </a:xfrm>
            <a:prstGeom prst="rect">
              <a:avLst/>
            </a:prstGeom>
          </p:spPr>
        </p:pic>
        <p:sp>
          <p:nvSpPr>
            <p:cNvPr id="50" name="文本框 49"/>
            <p:cNvSpPr txBox="1"/>
            <p:nvPr/>
          </p:nvSpPr>
          <p:spPr>
            <a:xfrm>
              <a:off x="22726" y="19859"/>
              <a:ext cx="7217" cy="580"/>
            </a:xfrm>
            <a:prstGeom prst="rect">
              <a:avLst/>
            </a:prstGeom>
            <a:noFill/>
          </p:spPr>
          <p:txBody>
            <a:bodyPr wrap="none" rtlCol="0" anchor="t">
              <a:spAutoFit/>
            </a:bodyPr>
            <a:lstStyle/>
            <a:p>
              <a:r>
                <a:rPr lang="en-US" altLang="zh-CN"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sym typeface="+mn-ea"/>
                </a:rPr>
                <a:t>Fig2. Reward of “Closed To Sheep” Situation</a:t>
              </a:r>
              <a:endParaRPr lang="en-US" altLang="zh-CN"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sym typeface="+mn-ea"/>
              </a:endParaRPr>
            </a:p>
          </p:txBody>
        </p:sp>
      </p:grpSp>
      <p:sp>
        <p:nvSpPr>
          <p:cNvPr id="7" name="文本框 6"/>
          <p:cNvSpPr txBox="1"/>
          <p:nvPr/>
        </p:nvSpPr>
        <p:spPr>
          <a:xfrm>
            <a:off x="21743035" y="377825"/>
            <a:ext cx="2568575"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Responsibility</a:t>
            </a:r>
            <a:endParaRPr lang="zh-CN" altLang="en-US" sz="2800">
              <a:latin typeface="黑体" panose="02010609060101010101" charset="-122"/>
              <a:ea typeface="黑体" panose="02010609060101010101" charset="-122"/>
              <a:sym typeface="+mn-ea"/>
            </a:endParaRPr>
          </a:p>
        </p:txBody>
      </p:sp>
      <p:sp>
        <p:nvSpPr>
          <p:cNvPr id="9" name="椭圆 8"/>
          <p:cNvSpPr/>
          <p:nvPr/>
        </p:nvSpPr>
        <p:spPr>
          <a:xfrm>
            <a:off x="11419840" y="524510"/>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11" name="椭圆 10"/>
          <p:cNvSpPr/>
          <p:nvPr/>
        </p:nvSpPr>
        <p:spPr>
          <a:xfrm>
            <a:off x="21421090" y="495300"/>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cxnSp>
        <p:nvCxnSpPr>
          <p:cNvPr id="12" name="直接连接符 11"/>
          <p:cNvCxnSpPr/>
          <p:nvPr/>
        </p:nvCxnSpPr>
        <p:spPr>
          <a:xfrm>
            <a:off x="0" y="1501775"/>
            <a:ext cx="24268430" cy="0"/>
          </a:xfrm>
          <a:prstGeom prst="line">
            <a:avLst/>
          </a:prstGeom>
          <a:ln w="57150"/>
        </p:spPr>
        <p:style>
          <a:lnRef idx="1">
            <a:schemeClr val="dk1"/>
          </a:lnRef>
          <a:fillRef idx="0">
            <a:schemeClr val="dk1"/>
          </a:fillRef>
          <a:effectRef idx="0">
            <a:schemeClr val="dk1"/>
          </a:effectRef>
          <a:fontRef idx="minor">
            <a:schemeClr val="tx1"/>
          </a:fontRef>
        </p:style>
      </p:cxnSp>
      <p:sp>
        <p:nvSpPr>
          <p:cNvPr id="13" name="文本框 12"/>
          <p:cNvSpPr txBox="1"/>
          <p:nvPr/>
        </p:nvSpPr>
        <p:spPr>
          <a:xfrm>
            <a:off x="0" y="207010"/>
            <a:ext cx="11873865" cy="1106805"/>
          </a:xfrm>
          <a:prstGeom prst="rect">
            <a:avLst/>
          </a:prstGeom>
          <a:noFill/>
        </p:spPr>
        <p:txBody>
          <a:bodyPr wrap="square" rtlCol="0">
            <a:spAutoFit/>
          </a:bodyPr>
          <a:lstStyle/>
          <a:p>
            <a:r>
              <a:rPr lang="en-US" altLang="zh-CN" sz="6600" b="1">
                <a:latin typeface="微软雅黑" panose="020B0503020204020204" charset="-122"/>
                <a:ea typeface="微软雅黑" panose="020B0503020204020204" charset="-122"/>
              </a:rPr>
              <a:t>Approach</a:t>
            </a:r>
            <a:r>
              <a:rPr lang="en-US" altLang="zh-CN" sz="4400" b="1">
                <a:sym typeface="+mn-ea"/>
              </a:rPr>
              <a:t>BaseLine</a:t>
            </a:r>
            <a:endParaRPr lang="zh-CN" altLang="en-US" sz="4400" b="1">
              <a:sym typeface="+mn-ea"/>
            </a:endParaRPr>
          </a:p>
        </p:txBody>
      </p:sp>
      <p:sp>
        <p:nvSpPr>
          <p:cNvPr id="14" name="文本框 13"/>
          <p:cNvSpPr txBox="1"/>
          <p:nvPr/>
        </p:nvSpPr>
        <p:spPr>
          <a:xfrm>
            <a:off x="11918950" y="375920"/>
            <a:ext cx="2658110"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Luring Sheep</a:t>
            </a:r>
            <a:endParaRPr lang="en-US" altLang="zh-CN" sz="2800">
              <a:latin typeface="微软雅黑" panose="020B0503020204020204" charset="-122"/>
              <a:ea typeface="微软雅黑" panose="020B0503020204020204" charset="-122"/>
              <a:sym typeface="+mn-ea"/>
            </a:endParaRPr>
          </a:p>
        </p:txBody>
      </p:sp>
      <p:sp>
        <p:nvSpPr>
          <p:cNvPr id="2" name="文本框 1"/>
          <p:cNvSpPr txBox="1"/>
          <p:nvPr/>
        </p:nvSpPr>
        <p:spPr>
          <a:xfrm>
            <a:off x="18825845" y="386080"/>
            <a:ext cx="2495550"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BaseLine</a:t>
            </a:r>
            <a:endParaRPr lang="en-US" altLang="zh-CN" sz="2800">
              <a:latin typeface="微软雅黑" panose="020B0503020204020204" charset="-122"/>
              <a:ea typeface="微软雅黑" panose="020B0503020204020204" charset="-122"/>
              <a:sym typeface="+mn-ea"/>
            </a:endParaRPr>
          </a:p>
        </p:txBody>
      </p:sp>
      <p:sp>
        <p:nvSpPr>
          <p:cNvPr id="6" name="文本框 5"/>
          <p:cNvSpPr txBox="1"/>
          <p:nvPr/>
        </p:nvSpPr>
        <p:spPr>
          <a:xfrm>
            <a:off x="486410" y="1759585"/>
            <a:ext cx="14157960" cy="922020"/>
          </a:xfrm>
          <a:prstGeom prst="rect">
            <a:avLst/>
          </a:prstGeom>
          <a:noFill/>
        </p:spPr>
        <p:txBody>
          <a:bodyPr wrap="none" rtlCol="0">
            <a:spAutoFit/>
          </a:bodyPr>
          <a:lstStyle/>
          <a:p>
            <a:r>
              <a:rPr lang="en-US" altLang="zh-CN" sz="5400" b="1">
                <a:solidFill>
                  <a:srgbClr val="FF0000"/>
                </a:solidFill>
              </a:rPr>
              <a:t>Our BaseLine—A DenseNet Based Value Function</a:t>
            </a:r>
            <a:endParaRPr lang="en-US" altLang="zh-CN" sz="5400" b="1">
              <a:solidFill>
                <a:srgbClr val="FF0000"/>
              </a:solidFill>
            </a:endParaRPr>
          </a:p>
        </p:txBody>
      </p:sp>
      <p:sp>
        <p:nvSpPr>
          <p:cNvPr id="54" name="椭圆 53"/>
          <p:cNvSpPr/>
          <p:nvPr/>
        </p:nvSpPr>
        <p:spPr>
          <a:xfrm>
            <a:off x="18454370" y="529590"/>
            <a:ext cx="273685" cy="273685"/>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16" name="文本框 15"/>
          <p:cNvSpPr txBox="1"/>
          <p:nvPr/>
        </p:nvSpPr>
        <p:spPr>
          <a:xfrm>
            <a:off x="15573375" y="400050"/>
            <a:ext cx="2667000"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Task Analysis</a:t>
            </a:r>
            <a:endParaRPr lang="en-US" altLang="zh-CN" sz="2800">
              <a:latin typeface="微软雅黑" panose="020B0503020204020204" charset="-122"/>
              <a:ea typeface="微软雅黑" panose="020B0503020204020204" charset="-122"/>
              <a:sym typeface="+mn-ea"/>
            </a:endParaRPr>
          </a:p>
        </p:txBody>
      </p:sp>
      <p:sp>
        <p:nvSpPr>
          <p:cNvPr id="17" name="椭圆 16"/>
          <p:cNvSpPr/>
          <p:nvPr/>
        </p:nvSpPr>
        <p:spPr>
          <a:xfrm>
            <a:off x="15196185" y="529590"/>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5" name="文本框 4"/>
          <p:cNvSpPr txBox="1"/>
          <p:nvPr/>
        </p:nvSpPr>
        <p:spPr>
          <a:xfrm>
            <a:off x="984885" y="2681605"/>
            <a:ext cx="11102975" cy="768350"/>
          </a:xfrm>
          <a:prstGeom prst="rect">
            <a:avLst/>
          </a:prstGeom>
          <a:noFill/>
        </p:spPr>
        <p:txBody>
          <a:bodyPr wrap="none" rtlCol="0">
            <a:spAutoFit/>
          </a:bodyPr>
          <a:lstStyle/>
          <a:p>
            <a:r>
              <a:rPr lang="en-US" altLang="zh-CN" sz="4400">
                <a:solidFill>
                  <a:srgbClr val="FF0000"/>
                </a:solidFill>
              </a:rPr>
              <a:t>Reward Function—Steve  Aspect—Sheep Aspect</a:t>
            </a:r>
            <a:endParaRPr lang="en-US" altLang="zh-CN" sz="4400">
              <a:solidFill>
                <a:srgbClr val="FF0000"/>
              </a:solidFill>
            </a:endParaRPr>
          </a:p>
        </p:txBody>
      </p:sp>
      <p:sp>
        <p:nvSpPr>
          <p:cNvPr id="4" name="文本框 3"/>
          <p:cNvSpPr txBox="1"/>
          <p:nvPr/>
        </p:nvSpPr>
        <p:spPr>
          <a:xfrm>
            <a:off x="605790" y="5641910"/>
            <a:ext cx="7359015" cy="645160"/>
          </a:xfrm>
          <a:prstGeom prst="rect">
            <a:avLst/>
          </a:prstGeom>
          <a:noFill/>
        </p:spPr>
        <p:txBody>
          <a:bodyPr wrap="square" rtlCol="0">
            <a:spAutoFit/>
          </a:bodyPr>
          <a:lstStyle/>
          <a:p>
            <a:pPr algn="l"/>
            <a:r>
              <a:rPr lang="en-US" altLang="zh-CN" sz="3600">
                <a:solidFill>
                  <a:schemeClr val="tx1"/>
                </a:solidFill>
                <a:latin typeface="Cambria Math" panose="02040503050406030204" pitchFamily="18" charset="0"/>
                <a:ea typeface="宋体" panose="02010600030101010101" pitchFamily="2" charset="-122"/>
                <a:cs typeface="Cambria Math" panose="02040503050406030204" pitchFamily="18" charset="0"/>
              </a:rPr>
              <a:t>Variable Reward</a:t>
            </a:r>
            <a:r>
              <a:rPr lang="zh-CN" altLang="en-US" sz="3600">
                <a:solidFill>
                  <a:schemeClr val="tx1"/>
                </a:solidFill>
                <a:latin typeface="Cambria Math" panose="02040503050406030204" pitchFamily="18" charset="0"/>
                <a:ea typeface="宋体" panose="02010600030101010101" pitchFamily="2" charset="-122"/>
                <a:cs typeface="Cambria Math" panose="02040503050406030204" pitchFamily="18" charset="0"/>
              </a:rPr>
              <a:t>：</a:t>
            </a:r>
            <a:r>
              <a:rPr lang="en-US" altLang="zh-CN" sz="3600">
                <a:solidFill>
                  <a:schemeClr val="tx1"/>
                </a:solidFill>
                <a:latin typeface="Cambria Math" panose="02040503050406030204" pitchFamily="18" charset="0"/>
                <a:ea typeface="宋体" panose="02010600030101010101" pitchFamily="2" charset="-122"/>
                <a:cs typeface="Cambria Math" panose="02040503050406030204" pitchFamily="18" charset="0"/>
              </a:rPr>
              <a:t> (-dist)</a:t>
            </a:r>
            <a:endParaRPr lang="en-US" altLang="zh-CN" sz="3600">
              <a:solidFill>
                <a:schemeClr val="tx1"/>
              </a:solidFill>
              <a:latin typeface="Cambria Math" panose="02040503050406030204" pitchFamily="18" charset="0"/>
              <a:ea typeface="宋体" panose="02010600030101010101" pitchFamily="2" charset="-122"/>
              <a:cs typeface="Cambria Math" panose="02040503050406030204" pitchFamily="18" charset="0"/>
            </a:endParaRPr>
          </a:p>
        </p:txBody>
      </p:sp>
      <p:pic>
        <p:nvPicPr>
          <p:cNvPr id="15" name="图片 14"/>
          <p:cNvPicPr>
            <a:picLocks noChangeAspect="1"/>
          </p:cNvPicPr>
          <p:nvPr/>
        </p:nvPicPr>
        <p:blipFill>
          <a:blip r:embed="rId2"/>
          <a:stretch>
            <a:fillRect/>
          </a:stretch>
        </p:blipFill>
        <p:spPr>
          <a:xfrm rot="10800000">
            <a:off x="17035145" y="6736080"/>
            <a:ext cx="6391910" cy="6247765"/>
          </a:xfrm>
          <a:prstGeom prst="rect">
            <a:avLst/>
          </a:prstGeom>
        </p:spPr>
      </p:pic>
      <p:sp>
        <p:nvSpPr>
          <p:cNvPr id="20" name="文本框 19"/>
          <p:cNvSpPr txBox="1"/>
          <p:nvPr/>
        </p:nvSpPr>
        <p:spPr>
          <a:xfrm>
            <a:off x="18283555" y="13080365"/>
            <a:ext cx="4379595" cy="368300"/>
          </a:xfrm>
          <a:prstGeom prst="rect">
            <a:avLst/>
          </a:prstGeom>
          <a:noFill/>
        </p:spPr>
        <p:txBody>
          <a:bodyPr wrap="none" rtlCol="0" anchor="t">
            <a:spAutoFit/>
          </a:bodyPr>
          <a:lstStyle/>
          <a:p>
            <a:r>
              <a:rPr lang="en-US" altLang="zh-CN"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sym typeface="+mn-ea"/>
              </a:rPr>
              <a:t>Fig3. Reward of “Closed To Pan” Situation</a:t>
            </a:r>
            <a:endParaRPr lang="en-US" altLang="zh-CN"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sym typeface="+mn-ea"/>
            </a:endParaRPr>
          </a:p>
        </p:txBody>
      </p:sp>
      <p:grpSp>
        <p:nvGrpSpPr>
          <p:cNvPr id="22" name="组合 21"/>
          <p:cNvGrpSpPr/>
          <p:nvPr/>
        </p:nvGrpSpPr>
        <p:grpSpPr>
          <a:xfrm>
            <a:off x="16722725" y="3448685"/>
            <a:ext cx="7045406" cy="1565547"/>
            <a:chOff x="25429" y="8444"/>
            <a:chExt cx="12237" cy="2586"/>
          </a:xfrm>
        </p:grpSpPr>
        <p:sp>
          <p:nvSpPr>
            <p:cNvPr id="24" name="文本框 23"/>
            <p:cNvSpPr txBox="1"/>
            <p:nvPr/>
          </p:nvSpPr>
          <p:spPr>
            <a:xfrm>
              <a:off x="25429" y="8444"/>
              <a:ext cx="12236" cy="1167"/>
            </a:xfrm>
            <a:prstGeom prst="rect">
              <a:avLst/>
            </a:prstGeom>
            <a:noFill/>
          </p:spPr>
          <p:txBody>
            <a:bodyPr wrap="square" rtlCol="0">
              <a:spAutoFit/>
            </a:bodyPr>
            <a:lstStyle/>
            <a:p>
              <a:pPr algn="l"/>
              <a:r>
                <a:rPr lang="en-US" altLang="zh-CN" sz="4000">
                  <a:solidFill>
                    <a:srgbClr val="FF0000"/>
                  </a:solidFill>
                  <a:latin typeface="Cambria Math" panose="02040503050406030204" pitchFamily="18" charset="0"/>
                  <a:cs typeface="Cambria Math" panose="02040503050406030204" pitchFamily="18" charset="0"/>
                </a:rPr>
                <a:t>Far from pan(</a:t>
              </a:r>
              <a:r>
                <a:rPr lang="en-US" altLang="zh-CN" sz="4000">
                  <a:solidFill>
                    <a:srgbClr val="FF0000"/>
                  </a:solidFill>
                  <a:latin typeface="Cambria Math" panose="02040503050406030204" pitchFamily="18" charset="0"/>
                  <a:ea typeface="宋体" panose="02010600030101010101" pitchFamily="2" charset="-122"/>
                  <a:cs typeface="Cambria Math" panose="02040503050406030204" pitchFamily="18" charset="0"/>
                </a:rPr>
                <a:t>dist&gt;50)</a:t>
              </a:r>
              <a:endParaRPr lang="en-US" altLang="zh-CN" sz="4000">
                <a:solidFill>
                  <a:srgbClr val="FF0000"/>
                </a:solidFill>
                <a:latin typeface="Cambria Math" panose="02040503050406030204" pitchFamily="18" charset="0"/>
                <a:ea typeface="宋体" panose="02010600030101010101" pitchFamily="2" charset="-122"/>
                <a:cs typeface="Cambria Math" panose="02040503050406030204" pitchFamily="18" charset="0"/>
              </a:endParaRPr>
            </a:p>
          </p:txBody>
        </p:sp>
        <p:sp>
          <p:nvSpPr>
            <p:cNvPr id="26" name="文本框 25"/>
            <p:cNvSpPr txBox="1"/>
            <p:nvPr/>
          </p:nvSpPr>
          <p:spPr>
            <a:xfrm>
              <a:off x="27000" y="9964"/>
              <a:ext cx="10666" cy="1066"/>
            </a:xfrm>
            <a:prstGeom prst="rect">
              <a:avLst/>
            </a:prstGeom>
            <a:noFill/>
          </p:spPr>
          <p:txBody>
            <a:bodyPr wrap="square" rtlCol="0">
              <a:spAutoFit/>
            </a:bodyPr>
            <a:lstStyle/>
            <a:p>
              <a:pPr algn="l"/>
              <a:r>
                <a:rPr lang="en-US" sz="3600">
                  <a:solidFill>
                    <a:schemeClr val="tx1"/>
                  </a:solidFill>
                  <a:latin typeface="Cambria Math" panose="02040503050406030204" pitchFamily="18" charset="0"/>
                  <a:cs typeface="Cambria Math" panose="02040503050406030204" pitchFamily="18" charset="0"/>
                </a:rPr>
                <a:t>Variable Reward: (-dist)</a:t>
              </a:r>
              <a:endParaRPr lang="en-US" sz="3600">
                <a:solidFill>
                  <a:schemeClr val="tx1"/>
                </a:solidFill>
                <a:latin typeface="Cambria Math" panose="02040503050406030204" pitchFamily="18" charset="0"/>
                <a:ea typeface="宋体" panose="02010600030101010101" pitchFamily="2" charset="-122"/>
                <a:cs typeface="Cambria Math" panose="02040503050406030204" pitchFamily="18" charset="0"/>
              </a:endParaRPr>
            </a:p>
          </p:txBody>
        </p:sp>
      </p:grpSp>
      <p:grpSp>
        <p:nvGrpSpPr>
          <p:cNvPr id="29" name="组合 28"/>
          <p:cNvGrpSpPr/>
          <p:nvPr/>
        </p:nvGrpSpPr>
        <p:grpSpPr>
          <a:xfrm>
            <a:off x="16708120" y="5074285"/>
            <a:ext cx="7045406" cy="1565547"/>
            <a:chOff x="25429" y="8444"/>
            <a:chExt cx="12237" cy="2586"/>
          </a:xfrm>
        </p:grpSpPr>
        <p:sp>
          <p:nvSpPr>
            <p:cNvPr id="30" name="文本框 29"/>
            <p:cNvSpPr txBox="1"/>
            <p:nvPr/>
          </p:nvSpPr>
          <p:spPr>
            <a:xfrm>
              <a:off x="25429" y="8444"/>
              <a:ext cx="12236" cy="1167"/>
            </a:xfrm>
            <a:prstGeom prst="rect">
              <a:avLst/>
            </a:prstGeom>
            <a:noFill/>
          </p:spPr>
          <p:txBody>
            <a:bodyPr wrap="square" rtlCol="0">
              <a:spAutoFit/>
            </a:bodyPr>
            <a:lstStyle/>
            <a:p>
              <a:pPr algn="l"/>
              <a:r>
                <a:rPr lang="en-US" altLang="zh-CN" sz="4000">
                  <a:solidFill>
                    <a:srgbClr val="FF0000"/>
                  </a:solidFill>
                  <a:latin typeface="Cambria Math" panose="02040503050406030204" pitchFamily="18" charset="0"/>
                  <a:cs typeface="Cambria Math" panose="02040503050406030204" pitchFamily="18" charset="0"/>
                </a:rPr>
                <a:t>Close to pan(</a:t>
              </a:r>
              <a:r>
                <a:rPr lang="en-US" altLang="zh-CN" sz="4000">
                  <a:solidFill>
                    <a:srgbClr val="FF0000"/>
                  </a:solidFill>
                  <a:latin typeface="Cambria Math" panose="02040503050406030204" pitchFamily="18" charset="0"/>
                  <a:ea typeface="宋体" panose="02010600030101010101" pitchFamily="2" charset="-122"/>
                  <a:cs typeface="Cambria Math" panose="02040503050406030204" pitchFamily="18" charset="0"/>
                </a:rPr>
                <a:t>dist&lt;4)</a:t>
              </a:r>
              <a:endParaRPr lang="en-US" altLang="zh-CN" sz="4000">
                <a:solidFill>
                  <a:srgbClr val="FF0000"/>
                </a:solidFill>
                <a:latin typeface="Cambria Math" panose="02040503050406030204" pitchFamily="18" charset="0"/>
                <a:ea typeface="宋体" panose="02010600030101010101" pitchFamily="2" charset="-122"/>
                <a:cs typeface="Cambria Math" panose="02040503050406030204" pitchFamily="18" charset="0"/>
              </a:endParaRPr>
            </a:p>
          </p:txBody>
        </p:sp>
        <p:sp>
          <p:nvSpPr>
            <p:cNvPr id="31" name="文本框 30"/>
            <p:cNvSpPr txBox="1"/>
            <p:nvPr/>
          </p:nvSpPr>
          <p:spPr>
            <a:xfrm>
              <a:off x="27000" y="9964"/>
              <a:ext cx="10666" cy="1066"/>
            </a:xfrm>
            <a:prstGeom prst="rect">
              <a:avLst/>
            </a:prstGeom>
            <a:noFill/>
          </p:spPr>
          <p:txBody>
            <a:bodyPr wrap="square" rtlCol="0">
              <a:spAutoFit/>
            </a:bodyPr>
            <a:lstStyle/>
            <a:p>
              <a:pPr algn="l"/>
              <a:r>
                <a:rPr lang="en-US" sz="3600">
                  <a:solidFill>
                    <a:schemeClr val="tx1"/>
                  </a:solidFill>
                  <a:latin typeface="Cambria Math" panose="02040503050406030204" pitchFamily="18" charset="0"/>
                  <a:cs typeface="Cambria Math" panose="02040503050406030204" pitchFamily="18" charset="0"/>
                </a:rPr>
                <a:t>Fixed Reward:(+100)</a:t>
              </a:r>
              <a:endParaRPr lang="en-US" sz="3600">
                <a:solidFill>
                  <a:schemeClr val="tx1"/>
                </a:solidFill>
                <a:latin typeface="Cambria Math" panose="02040503050406030204" pitchFamily="18" charset="0"/>
                <a:ea typeface="宋体" panose="02010600030101010101" pitchFamily="2" charset="-122"/>
                <a:cs typeface="Cambria Math" panose="02040503050406030204" pitchFamily="18" charset="0"/>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21743035" y="377825"/>
            <a:ext cx="2568575"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Responsibility</a:t>
            </a:r>
            <a:endParaRPr lang="zh-CN" altLang="en-US" sz="2800">
              <a:latin typeface="黑体" panose="02010609060101010101" charset="-122"/>
              <a:ea typeface="黑体" panose="02010609060101010101" charset="-122"/>
              <a:sym typeface="+mn-ea"/>
            </a:endParaRPr>
          </a:p>
        </p:txBody>
      </p:sp>
      <p:sp>
        <p:nvSpPr>
          <p:cNvPr id="9" name="椭圆 8"/>
          <p:cNvSpPr/>
          <p:nvPr/>
        </p:nvSpPr>
        <p:spPr>
          <a:xfrm>
            <a:off x="11419840" y="524510"/>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11" name="椭圆 10"/>
          <p:cNvSpPr/>
          <p:nvPr/>
        </p:nvSpPr>
        <p:spPr>
          <a:xfrm>
            <a:off x="21421090" y="495300"/>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cxnSp>
        <p:nvCxnSpPr>
          <p:cNvPr id="12" name="直接连接符 11"/>
          <p:cNvCxnSpPr/>
          <p:nvPr/>
        </p:nvCxnSpPr>
        <p:spPr>
          <a:xfrm>
            <a:off x="0" y="1501775"/>
            <a:ext cx="24268430" cy="0"/>
          </a:xfrm>
          <a:prstGeom prst="line">
            <a:avLst/>
          </a:prstGeom>
          <a:ln w="57150"/>
        </p:spPr>
        <p:style>
          <a:lnRef idx="1">
            <a:schemeClr val="dk1"/>
          </a:lnRef>
          <a:fillRef idx="0">
            <a:schemeClr val="dk1"/>
          </a:fillRef>
          <a:effectRef idx="0">
            <a:schemeClr val="dk1"/>
          </a:effectRef>
          <a:fontRef idx="minor">
            <a:schemeClr val="tx1"/>
          </a:fontRef>
        </p:style>
      </p:cxnSp>
      <p:sp>
        <p:nvSpPr>
          <p:cNvPr id="13" name="文本框 12"/>
          <p:cNvSpPr txBox="1"/>
          <p:nvPr/>
        </p:nvSpPr>
        <p:spPr>
          <a:xfrm>
            <a:off x="0" y="207010"/>
            <a:ext cx="11873865" cy="1106805"/>
          </a:xfrm>
          <a:prstGeom prst="rect">
            <a:avLst/>
          </a:prstGeom>
          <a:noFill/>
        </p:spPr>
        <p:txBody>
          <a:bodyPr wrap="square" rtlCol="0">
            <a:spAutoFit/>
          </a:bodyPr>
          <a:lstStyle/>
          <a:p>
            <a:r>
              <a:rPr lang="en-US" altLang="zh-CN" sz="6600" b="1">
                <a:latin typeface="微软雅黑" panose="020B0503020204020204" charset="-122"/>
                <a:ea typeface="微软雅黑" panose="020B0503020204020204" charset="-122"/>
              </a:rPr>
              <a:t>Approach</a:t>
            </a:r>
            <a:r>
              <a:rPr lang="en-US" altLang="zh-CN" sz="4400" b="1">
                <a:sym typeface="+mn-ea"/>
              </a:rPr>
              <a:t>BaseLine</a:t>
            </a:r>
            <a:endParaRPr lang="zh-CN" altLang="en-US" sz="4400" b="1">
              <a:sym typeface="+mn-ea"/>
            </a:endParaRPr>
          </a:p>
        </p:txBody>
      </p:sp>
      <p:sp>
        <p:nvSpPr>
          <p:cNvPr id="14" name="文本框 13"/>
          <p:cNvSpPr txBox="1"/>
          <p:nvPr/>
        </p:nvSpPr>
        <p:spPr>
          <a:xfrm>
            <a:off x="11918950" y="375920"/>
            <a:ext cx="2658110"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Luring Sheep</a:t>
            </a:r>
            <a:endParaRPr lang="en-US" altLang="zh-CN" sz="2800">
              <a:latin typeface="微软雅黑" panose="020B0503020204020204" charset="-122"/>
              <a:ea typeface="微软雅黑" panose="020B0503020204020204" charset="-122"/>
              <a:sym typeface="+mn-ea"/>
            </a:endParaRPr>
          </a:p>
        </p:txBody>
      </p:sp>
      <p:sp>
        <p:nvSpPr>
          <p:cNvPr id="2" name="文本框 1"/>
          <p:cNvSpPr txBox="1"/>
          <p:nvPr/>
        </p:nvSpPr>
        <p:spPr>
          <a:xfrm>
            <a:off x="18825845" y="386080"/>
            <a:ext cx="2495550"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BaseLine</a:t>
            </a:r>
            <a:endParaRPr lang="en-US" altLang="zh-CN" sz="2800">
              <a:latin typeface="微软雅黑" panose="020B0503020204020204" charset="-122"/>
              <a:ea typeface="微软雅黑" panose="020B0503020204020204" charset="-122"/>
              <a:sym typeface="+mn-ea"/>
            </a:endParaRPr>
          </a:p>
        </p:txBody>
      </p:sp>
      <p:sp>
        <p:nvSpPr>
          <p:cNvPr id="6" name="文本框 5"/>
          <p:cNvSpPr txBox="1"/>
          <p:nvPr/>
        </p:nvSpPr>
        <p:spPr>
          <a:xfrm>
            <a:off x="486410" y="1759585"/>
            <a:ext cx="14157960" cy="922020"/>
          </a:xfrm>
          <a:prstGeom prst="rect">
            <a:avLst/>
          </a:prstGeom>
          <a:noFill/>
        </p:spPr>
        <p:txBody>
          <a:bodyPr wrap="none" rtlCol="0">
            <a:spAutoFit/>
          </a:bodyPr>
          <a:lstStyle/>
          <a:p>
            <a:r>
              <a:rPr lang="en-US" altLang="zh-CN" sz="5400" b="1">
                <a:solidFill>
                  <a:srgbClr val="FF0000"/>
                </a:solidFill>
              </a:rPr>
              <a:t>Our BaseLine—A DenseNet Based Value Function</a:t>
            </a:r>
            <a:endParaRPr lang="en-US" altLang="zh-CN" sz="5400" b="1">
              <a:solidFill>
                <a:srgbClr val="FF0000"/>
              </a:solidFill>
            </a:endParaRPr>
          </a:p>
        </p:txBody>
      </p:sp>
      <p:sp>
        <p:nvSpPr>
          <p:cNvPr id="54" name="椭圆 53"/>
          <p:cNvSpPr/>
          <p:nvPr/>
        </p:nvSpPr>
        <p:spPr>
          <a:xfrm>
            <a:off x="18454370" y="529590"/>
            <a:ext cx="273685" cy="273685"/>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16" name="文本框 15"/>
          <p:cNvSpPr txBox="1"/>
          <p:nvPr/>
        </p:nvSpPr>
        <p:spPr>
          <a:xfrm>
            <a:off x="15573375" y="400050"/>
            <a:ext cx="2667000"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Task Analysis</a:t>
            </a:r>
            <a:endParaRPr lang="en-US" altLang="zh-CN" sz="2800">
              <a:latin typeface="微软雅黑" panose="020B0503020204020204" charset="-122"/>
              <a:ea typeface="微软雅黑" panose="020B0503020204020204" charset="-122"/>
              <a:sym typeface="+mn-ea"/>
            </a:endParaRPr>
          </a:p>
        </p:txBody>
      </p:sp>
      <p:sp>
        <p:nvSpPr>
          <p:cNvPr id="17" name="椭圆 16"/>
          <p:cNvSpPr/>
          <p:nvPr/>
        </p:nvSpPr>
        <p:spPr>
          <a:xfrm>
            <a:off x="15196185" y="529590"/>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5" name="文本框 4"/>
          <p:cNvSpPr txBox="1"/>
          <p:nvPr/>
        </p:nvSpPr>
        <p:spPr>
          <a:xfrm>
            <a:off x="1002030" y="2939415"/>
            <a:ext cx="7457440" cy="706755"/>
          </a:xfrm>
          <a:prstGeom prst="rect">
            <a:avLst/>
          </a:prstGeom>
          <a:noFill/>
        </p:spPr>
        <p:txBody>
          <a:bodyPr wrap="none" rtlCol="0">
            <a:spAutoFit/>
          </a:bodyPr>
          <a:lstStyle/>
          <a:p>
            <a:r>
              <a:rPr lang="en-US" altLang="zh-CN" sz="4000" b="1">
                <a:solidFill>
                  <a:srgbClr val="FF0000"/>
                </a:solidFill>
              </a:rPr>
              <a:t>Experiment1-low Efficience</a:t>
            </a:r>
            <a:r>
              <a:rPr lang="zh-CN" altLang="en-US" sz="4000" b="1">
                <a:solidFill>
                  <a:srgbClr val="FF0000"/>
                </a:solidFill>
                <a:ea typeface="宋体" panose="02010600030101010101" pitchFamily="2" charset="-122"/>
              </a:rPr>
              <a:t>！！！</a:t>
            </a:r>
            <a:endParaRPr lang="zh-CN" altLang="en-US" sz="4000" b="1">
              <a:solidFill>
                <a:srgbClr val="FF0000"/>
              </a:solidFill>
              <a:ea typeface="宋体" panose="02010600030101010101" pitchFamily="2" charset="-122"/>
            </a:endParaRPr>
          </a:p>
        </p:txBody>
      </p:sp>
      <p:sp>
        <p:nvSpPr>
          <p:cNvPr id="10" name="文本框 9"/>
          <p:cNvSpPr txBox="1"/>
          <p:nvPr/>
        </p:nvSpPr>
        <p:spPr>
          <a:xfrm>
            <a:off x="1002030" y="11390630"/>
            <a:ext cx="13954125" cy="706755"/>
          </a:xfrm>
          <a:prstGeom prst="rect">
            <a:avLst/>
          </a:prstGeom>
          <a:noFill/>
        </p:spPr>
        <p:txBody>
          <a:bodyPr wrap="none" rtlCol="0">
            <a:spAutoFit/>
          </a:bodyPr>
          <a:lstStyle/>
          <a:p>
            <a:r>
              <a:rPr lang="en-US" sz="4000" b="1">
                <a:solidFill>
                  <a:schemeClr val="tx1"/>
                </a:solidFill>
                <a:ea typeface="宋体" panose="02010600030101010101" pitchFamily="2" charset="-122"/>
              </a:rPr>
              <a:t>DenseNet Really work! But It’s Unstable and Learn a little thing... </a:t>
            </a:r>
            <a:endParaRPr lang="en-US" sz="4000" b="1">
              <a:solidFill>
                <a:schemeClr val="tx1"/>
              </a:solidFill>
              <a:ea typeface="宋体" panose="02010600030101010101" pitchFamily="2" charset="-122"/>
            </a:endParaRPr>
          </a:p>
        </p:txBody>
      </p:sp>
      <p:pic>
        <p:nvPicPr>
          <p:cNvPr id="3" name="图片 2"/>
          <p:cNvPicPr>
            <a:picLocks noChangeAspect="1"/>
          </p:cNvPicPr>
          <p:nvPr/>
        </p:nvPicPr>
        <p:blipFill>
          <a:blip r:embed="rId1"/>
          <a:stretch>
            <a:fillRect/>
          </a:stretch>
        </p:blipFill>
        <p:spPr>
          <a:xfrm>
            <a:off x="439420" y="4029710"/>
            <a:ext cx="8383905" cy="6289040"/>
          </a:xfrm>
          <a:prstGeom prst="rect">
            <a:avLst/>
          </a:prstGeom>
        </p:spPr>
      </p:pic>
      <p:pic>
        <p:nvPicPr>
          <p:cNvPr id="4" name="图片 3"/>
          <p:cNvPicPr>
            <a:picLocks noChangeAspect="1"/>
          </p:cNvPicPr>
          <p:nvPr/>
        </p:nvPicPr>
        <p:blipFill>
          <a:blip r:embed="rId2"/>
          <a:stretch>
            <a:fillRect/>
          </a:stretch>
        </p:blipFill>
        <p:spPr>
          <a:xfrm>
            <a:off x="8312150" y="4025900"/>
            <a:ext cx="8615680" cy="6462395"/>
          </a:xfrm>
          <a:prstGeom prst="rect">
            <a:avLst/>
          </a:prstGeom>
        </p:spPr>
      </p:pic>
      <p:graphicFrame>
        <p:nvGraphicFramePr>
          <p:cNvPr id="15" name="表格 14"/>
          <p:cNvGraphicFramePr/>
          <p:nvPr>
            <p:custDataLst>
              <p:tags r:id="rId3"/>
            </p:custDataLst>
          </p:nvPr>
        </p:nvGraphicFramePr>
        <p:xfrm>
          <a:off x="17427575" y="4431030"/>
          <a:ext cx="5382260" cy="6123305"/>
        </p:xfrm>
        <a:graphic>
          <a:graphicData uri="http://schemas.openxmlformats.org/drawingml/2006/table">
            <a:tbl>
              <a:tblPr firstRow="1" bandRow="1">
                <a:tableStyleId>{5C22544A-7EE6-4342-B048-85BDC9FD1C3A}</a:tableStyleId>
              </a:tblPr>
              <a:tblGrid>
                <a:gridCol w="2232660"/>
                <a:gridCol w="3149600"/>
              </a:tblGrid>
              <a:tr h="1015365">
                <a:tc>
                  <a:txBody>
                    <a:bodyPr/>
                    <a:lstStyle/>
                    <a:p>
                      <a:pPr algn="ctr">
                        <a:buNone/>
                      </a:pPr>
                      <a:r>
                        <a:rPr lang="en-US" altLang="zh-CN" sz="3200" b="1" dirty="0">
                          <a:latin typeface="黑体" panose="02010609060101010101" charset="-122"/>
                          <a:ea typeface="黑体" panose="02010609060101010101" charset="-122"/>
                          <a:cs typeface="Times New Roman" panose="02020603050405020304" charset="0"/>
                        </a:rPr>
                        <a:t>Reward</a:t>
                      </a:r>
                      <a:endParaRPr lang="en-US" altLang="zh-CN" sz="3200" b="1" dirty="0">
                        <a:latin typeface="黑体" panose="02010609060101010101" charset="-122"/>
                        <a:ea typeface="黑体" panose="02010609060101010101" charset="-122"/>
                        <a:cs typeface="Times New Roman" panose="02020603050405020304" charset="0"/>
                      </a:endParaRPr>
                    </a:p>
                  </a:txBody>
                  <a:tcPr anchor="ctr">
                    <a:lnB w="12700" cmpd="sng">
                      <a:solidFill>
                        <a:schemeClr val="tx1"/>
                      </a:solidFill>
                      <a:prstDash val="solid"/>
                    </a:lnB>
                    <a:solidFill>
                      <a:schemeClr val="accent2"/>
                    </a:solidFill>
                  </a:tcPr>
                </a:tc>
                <a:tc>
                  <a:txBody>
                    <a:bodyPr/>
                    <a:lstStyle/>
                    <a:p>
                      <a:pPr algn="ctr">
                        <a:buNone/>
                      </a:pPr>
                      <a:r>
                        <a:rPr lang="en-US" altLang="zh-CN" sz="3200" b="1" dirty="0">
                          <a:latin typeface="黑体" panose="02010609060101010101" charset="-122"/>
                          <a:ea typeface="黑体" panose="02010609060101010101" charset="-122"/>
                          <a:cs typeface="Times New Roman" panose="02020603050405020304" charset="0"/>
                        </a:rPr>
                        <a:t>Value</a:t>
                      </a:r>
                      <a:endParaRPr lang="en-US" altLang="zh-CN" sz="3200" b="1" dirty="0">
                        <a:latin typeface="黑体" panose="02010609060101010101" charset="-122"/>
                        <a:ea typeface="黑体" panose="02010609060101010101" charset="-122"/>
                        <a:cs typeface="Times New Roman" panose="02020603050405020304" charset="0"/>
                      </a:endParaRPr>
                    </a:p>
                  </a:txBody>
                  <a:tcPr anchor="ctr">
                    <a:lnB w="12700" cmpd="sng">
                      <a:solidFill>
                        <a:schemeClr val="tx1"/>
                      </a:solidFill>
                      <a:prstDash val="solid"/>
                    </a:lnB>
                    <a:solidFill>
                      <a:schemeClr val="accent2"/>
                    </a:solidFill>
                  </a:tcPr>
                </a:tc>
              </a:tr>
              <a:tr h="1675765">
                <a:tc>
                  <a:txBody>
                    <a:bodyPr/>
                    <a:lstStyle/>
                    <a:p>
                      <a:pPr algn="ctr">
                        <a:buNone/>
                      </a:pPr>
                      <a:r>
                        <a:rPr lang="en-US" altLang="zh-CN" sz="3200" b="0" dirty="0">
                          <a:latin typeface="Times New Roman" panose="02020603050405020304" charset="0"/>
                          <a:cs typeface="Times New Roman" panose="02020603050405020304" charset="0"/>
                        </a:rPr>
                        <a:t>average </a:t>
                      </a:r>
                      <a:endParaRPr lang="en-US" altLang="zh-CN" sz="3200" b="0" dirty="0">
                        <a:latin typeface="Times New Roman" panose="02020603050405020304" charset="0"/>
                        <a:cs typeface="Times New Roman" panose="02020603050405020304" charset="0"/>
                      </a:endParaRPr>
                    </a:p>
                  </a:txBody>
                  <a:tcPr anchor="ct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solidFill>
                      <a:schemeClr val="bg1"/>
                    </a:solidFill>
                  </a:tcPr>
                </a:tc>
                <a:tc>
                  <a:txBody>
                    <a:bodyPr/>
                    <a:lstStyle/>
                    <a:p>
                      <a:pPr algn="ctr">
                        <a:buClrTx/>
                        <a:buSzTx/>
                        <a:buFontTx/>
                        <a:buNone/>
                      </a:pPr>
                      <a:r>
                        <a:rPr lang="en-US" sz="3200">
                          <a:latin typeface="Cambria Math" panose="02040503050406030204" pitchFamily="18" charset="0"/>
                          <a:cs typeface="Times New Roman" panose="02020603050405020304" charset="0"/>
                          <a:sym typeface="+mn-ea"/>
                        </a:rPr>
                        <a:t>-354.71</a:t>
                      </a:r>
                      <a:endParaRPr lang="en-US" altLang="zh-CN" sz="3200" b="0" dirty="0">
                        <a:latin typeface="Times New Roman" panose="02020603050405020304" charset="0"/>
                        <a:cs typeface="Times New Roman" panose="02020603050405020304" charset="0"/>
                        <a:sym typeface="+mn-ea"/>
                      </a:endParaRPr>
                    </a:p>
                  </a:txBody>
                  <a:tcPr anchor="ct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solidFill>
                      <a:schemeClr val="bg1"/>
                    </a:solidFill>
                  </a:tcPr>
                </a:tc>
              </a:tr>
              <a:tr h="1793875">
                <a:tc>
                  <a:txBody>
                    <a:bodyPr/>
                    <a:lstStyle/>
                    <a:p>
                      <a:pPr algn="ctr">
                        <a:buNone/>
                      </a:pPr>
                      <a:r>
                        <a:rPr lang="en-US" altLang="zh-CN" sz="3200" b="0" dirty="0">
                          <a:latin typeface="Times New Roman" panose="02020603050405020304" charset="0"/>
                          <a:cs typeface="Times New Roman" panose="02020603050405020304" charset="0"/>
                        </a:rPr>
                        <a:t>max </a:t>
                      </a:r>
                      <a:endParaRPr lang="en-US" altLang="zh-CN" sz="3200" b="0" dirty="0">
                        <a:latin typeface="Times New Roman" panose="02020603050405020304" charset="0"/>
                        <a:cs typeface="Times New Roman" panose="02020603050405020304" charset="0"/>
                      </a:endParaRPr>
                    </a:p>
                  </a:txBody>
                  <a:tcPr anchor="ctr">
                    <a:lnL w="12700" cmpd="sng">
                      <a:solidFill>
                        <a:schemeClr val="tx1"/>
                      </a:solidFill>
                      <a:prstDash val="solid"/>
                    </a:lnL>
                    <a:lnR w="12700" cmpd="sng">
                      <a:solidFill>
                        <a:schemeClr val="tx1"/>
                      </a:solidFill>
                      <a:prstDash val="solid"/>
                    </a:lnR>
                    <a:lnT w="12700" cmpd="sng">
                      <a:solidFill>
                        <a:schemeClr val="tx1"/>
                      </a:solidFill>
                      <a:prstDash val="solid"/>
                    </a:lnT>
                    <a:lnB w="12700" cap="flat" cmpd="sng" algn="ctr">
                      <a:solidFill>
                        <a:schemeClr val="tx1"/>
                      </a:solidFill>
                      <a:prstDash val="solid"/>
                      <a:round/>
                      <a:headEnd type="none" w="med" len="med"/>
                      <a:tailEnd type="none" w="med" len="med"/>
                    </a:lnB>
                    <a:solidFill>
                      <a:schemeClr val="bg1"/>
                    </a:solidFill>
                  </a:tcPr>
                </a:tc>
                <a:tc>
                  <a:txBody>
                    <a:bodyPr/>
                    <a:lstStyle/>
                    <a:p>
                      <a:pPr algn="ctr">
                        <a:buClrTx/>
                        <a:buSzTx/>
                        <a:buFontTx/>
                        <a:buNone/>
                      </a:pPr>
                      <a:r>
                        <a:rPr lang="en-US" sz="3200">
                          <a:latin typeface="Cambria Math" panose="02040503050406030204" pitchFamily="18" charset="0"/>
                          <a:cs typeface="Times New Roman" panose="02020603050405020304" charset="0"/>
                          <a:sym typeface="+mn-ea"/>
                        </a:rPr>
                        <a:t>20.91</a:t>
                      </a:r>
                      <a:endParaRPr lang="en-US" altLang="zh-CN" sz="3200" dirty="0">
                        <a:latin typeface="Times New Roman" panose="02020603050405020304" charset="0"/>
                        <a:cs typeface="Times New Roman" panose="02020603050405020304" charset="0"/>
                      </a:endParaRPr>
                    </a:p>
                  </a:txBody>
                  <a:tcPr anchor="ctr">
                    <a:lnL w="12700" cmpd="sng">
                      <a:solidFill>
                        <a:schemeClr val="tx1"/>
                      </a:solidFill>
                      <a:prstDash val="solid"/>
                    </a:lnL>
                    <a:lnR w="12700" cmpd="sng">
                      <a:solidFill>
                        <a:schemeClr val="tx1"/>
                      </a:solidFill>
                      <a:prstDash val="solid"/>
                    </a:lnR>
                    <a:lnT w="12700" cmpd="sng">
                      <a:solidFill>
                        <a:schemeClr val="tx1"/>
                      </a:solidFill>
                      <a:prstDash val="solid"/>
                    </a:lnT>
                    <a:lnB w="12700" cap="flat" cmpd="sng" algn="ctr">
                      <a:solidFill>
                        <a:schemeClr val="tx1"/>
                      </a:solidFill>
                      <a:prstDash val="solid"/>
                      <a:round/>
                      <a:headEnd type="none" w="med" len="med"/>
                      <a:tailEnd type="none" w="med" len="med"/>
                    </a:lnB>
                    <a:solidFill>
                      <a:schemeClr val="bg1"/>
                    </a:solidFill>
                  </a:tcPr>
                </a:tc>
              </a:tr>
              <a:tr h="1638300">
                <a:tc>
                  <a:txBody>
                    <a:bodyPr/>
                    <a:lstStyle/>
                    <a:p>
                      <a:pPr algn="ctr">
                        <a:buNone/>
                      </a:pPr>
                      <a:r>
                        <a:rPr lang="en-US" altLang="zh-CN" sz="3200" b="0" dirty="0">
                          <a:latin typeface="Times New Roman" panose="02020603050405020304" charset="0"/>
                          <a:cs typeface="Times New Roman" panose="02020603050405020304" charset="0"/>
                        </a:rPr>
                        <a:t>loss</a:t>
                      </a:r>
                      <a:endParaRPr lang="en-US" altLang="zh-CN" sz="3200" b="0" dirty="0">
                        <a:latin typeface="Times New Roman" panose="02020603050405020304" charset="0"/>
                        <a:cs typeface="Times New Roman" panose="02020603050405020304" charset="0"/>
                      </a:endParaRPr>
                    </a:p>
                  </a:txBody>
                  <a:tcPr anchor="ctr">
                    <a:lnL w="12700" cmpd="sng">
                      <a:solidFill>
                        <a:schemeClr val="tx1"/>
                      </a:solidFill>
                      <a:prstDash val="solid"/>
                    </a:lnL>
                    <a:lnR w="12700" cmpd="sng">
                      <a:solidFill>
                        <a:schemeClr val="tx1"/>
                      </a:solidFill>
                      <a:prstDash val="solid"/>
                    </a:lnR>
                    <a:lnT w="12700" cmpd="sng">
                      <a:solidFill>
                        <a:schemeClr val="tx1"/>
                      </a:solidFill>
                      <a:prstDash val="solid"/>
                    </a:lnT>
                    <a:lnB w="12700" cap="flat" cmpd="sng" algn="ctr">
                      <a:solidFill>
                        <a:schemeClr val="tx1"/>
                      </a:solidFill>
                      <a:prstDash val="solid"/>
                      <a:round/>
                      <a:headEnd type="none" w="med" len="med"/>
                      <a:tailEnd type="none" w="med" len="med"/>
                    </a:lnB>
                    <a:solidFill>
                      <a:schemeClr val="bg1"/>
                    </a:solidFill>
                  </a:tcPr>
                </a:tc>
                <a:tc>
                  <a:txBody>
                    <a:bodyPr/>
                    <a:lstStyle/>
                    <a:p>
                      <a:pPr algn="ctr">
                        <a:buClrTx/>
                        <a:buSzTx/>
                        <a:buFontTx/>
                        <a:buNone/>
                      </a:pPr>
                      <a:r>
                        <a:rPr lang="en-US" altLang="zh-CN" sz="3200" dirty="0">
                          <a:latin typeface="Times New Roman" panose="02020603050405020304" charset="0"/>
                          <a:cs typeface="Times New Roman" panose="02020603050405020304" charset="0"/>
                        </a:rPr>
                        <a:t>15603.88</a:t>
                      </a:r>
                      <a:endParaRPr lang="en-US" altLang="zh-CN" sz="3200" dirty="0">
                        <a:latin typeface="Times New Roman" panose="02020603050405020304" charset="0"/>
                        <a:cs typeface="Times New Roman" panose="02020603050405020304" charset="0"/>
                      </a:endParaRPr>
                    </a:p>
                  </a:txBody>
                  <a:tcPr anchor="ctr">
                    <a:lnL w="12700" cmpd="sng">
                      <a:solidFill>
                        <a:schemeClr val="tx1"/>
                      </a:solidFill>
                      <a:prstDash val="solid"/>
                    </a:lnL>
                    <a:lnR w="12700" cmpd="sng">
                      <a:solidFill>
                        <a:schemeClr val="tx1"/>
                      </a:solidFill>
                      <a:prstDash val="solid"/>
                    </a:lnR>
                    <a:lnT w="12700" cmpd="sng">
                      <a:solidFill>
                        <a:schemeClr val="tx1"/>
                      </a:solidFill>
                      <a:prstDash val="solid"/>
                    </a:lnT>
                    <a:lnB w="12700" cap="flat" cmpd="sng" algn="ctr">
                      <a:solidFill>
                        <a:schemeClr val="tx1"/>
                      </a:solidFill>
                      <a:prstDash val="solid"/>
                      <a:round/>
                      <a:headEnd type="none" w="med" len="med"/>
                      <a:tailEnd type="none" w="med" len="med"/>
                    </a:lnB>
                    <a:solidFill>
                      <a:schemeClr val="bg1"/>
                    </a:solidFill>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stretch>
            <a:fillRect/>
          </a:stretch>
        </p:blipFill>
        <p:spPr>
          <a:xfrm>
            <a:off x="15697835" y="3459480"/>
            <a:ext cx="6236970" cy="7874000"/>
          </a:xfrm>
          <a:prstGeom prst="rect">
            <a:avLst/>
          </a:prstGeom>
        </p:spPr>
      </p:pic>
      <p:sp>
        <p:nvSpPr>
          <p:cNvPr id="7" name="文本框 6"/>
          <p:cNvSpPr txBox="1"/>
          <p:nvPr/>
        </p:nvSpPr>
        <p:spPr>
          <a:xfrm>
            <a:off x="21743035" y="377825"/>
            <a:ext cx="2568575"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Responsibility</a:t>
            </a:r>
            <a:endParaRPr lang="zh-CN" altLang="en-US" sz="2800">
              <a:latin typeface="黑体" panose="02010609060101010101" charset="-122"/>
              <a:ea typeface="黑体" panose="02010609060101010101" charset="-122"/>
              <a:sym typeface="+mn-ea"/>
            </a:endParaRPr>
          </a:p>
        </p:txBody>
      </p:sp>
      <p:sp>
        <p:nvSpPr>
          <p:cNvPr id="9" name="椭圆 8"/>
          <p:cNvSpPr/>
          <p:nvPr/>
        </p:nvSpPr>
        <p:spPr>
          <a:xfrm>
            <a:off x="11419840" y="524510"/>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11" name="椭圆 10"/>
          <p:cNvSpPr/>
          <p:nvPr/>
        </p:nvSpPr>
        <p:spPr>
          <a:xfrm>
            <a:off x="21421090" y="495300"/>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cxnSp>
        <p:nvCxnSpPr>
          <p:cNvPr id="12" name="直接连接符 11"/>
          <p:cNvCxnSpPr/>
          <p:nvPr/>
        </p:nvCxnSpPr>
        <p:spPr>
          <a:xfrm>
            <a:off x="0" y="1501775"/>
            <a:ext cx="24268430" cy="0"/>
          </a:xfrm>
          <a:prstGeom prst="line">
            <a:avLst/>
          </a:prstGeom>
          <a:ln w="57150"/>
        </p:spPr>
        <p:style>
          <a:lnRef idx="1">
            <a:schemeClr val="dk1"/>
          </a:lnRef>
          <a:fillRef idx="0">
            <a:schemeClr val="dk1"/>
          </a:fillRef>
          <a:effectRef idx="0">
            <a:schemeClr val="dk1"/>
          </a:effectRef>
          <a:fontRef idx="minor">
            <a:schemeClr val="tx1"/>
          </a:fontRef>
        </p:style>
      </p:cxnSp>
      <p:sp>
        <p:nvSpPr>
          <p:cNvPr id="13" name="文本框 12"/>
          <p:cNvSpPr txBox="1"/>
          <p:nvPr/>
        </p:nvSpPr>
        <p:spPr>
          <a:xfrm>
            <a:off x="0" y="207010"/>
            <a:ext cx="11873865" cy="1106805"/>
          </a:xfrm>
          <a:prstGeom prst="rect">
            <a:avLst/>
          </a:prstGeom>
          <a:noFill/>
        </p:spPr>
        <p:txBody>
          <a:bodyPr wrap="square" rtlCol="0">
            <a:spAutoFit/>
          </a:bodyPr>
          <a:lstStyle/>
          <a:p>
            <a:r>
              <a:rPr lang="en-US" altLang="zh-CN" sz="6600" b="1">
                <a:latin typeface="微软雅黑" panose="020B0503020204020204" charset="-122"/>
                <a:ea typeface="微软雅黑" panose="020B0503020204020204" charset="-122"/>
              </a:rPr>
              <a:t>Approach</a:t>
            </a:r>
            <a:r>
              <a:rPr lang="en-US" altLang="zh-CN" sz="4400" b="1">
                <a:sym typeface="+mn-ea"/>
              </a:rPr>
              <a:t>BaseLine</a:t>
            </a:r>
            <a:endParaRPr lang="zh-CN" altLang="en-US" sz="4400" b="1">
              <a:sym typeface="+mn-ea"/>
            </a:endParaRPr>
          </a:p>
        </p:txBody>
      </p:sp>
      <p:sp>
        <p:nvSpPr>
          <p:cNvPr id="14" name="文本框 13"/>
          <p:cNvSpPr txBox="1"/>
          <p:nvPr/>
        </p:nvSpPr>
        <p:spPr>
          <a:xfrm>
            <a:off x="11918950" y="375920"/>
            <a:ext cx="2658110"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Luring Sheep</a:t>
            </a:r>
            <a:endParaRPr lang="en-US" altLang="zh-CN" sz="2800">
              <a:latin typeface="微软雅黑" panose="020B0503020204020204" charset="-122"/>
              <a:ea typeface="微软雅黑" panose="020B0503020204020204" charset="-122"/>
              <a:sym typeface="+mn-ea"/>
            </a:endParaRPr>
          </a:p>
        </p:txBody>
      </p:sp>
      <p:sp>
        <p:nvSpPr>
          <p:cNvPr id="2" name="文本框 1"/>
          <p:cNvSpPr txBox="1"/>
          <p:nvPr/>
        </p:nvSpPr>
        <p:spPr>
          <a:xfrm>
            <a:off x="18825845" y="386080"/>
            <a:ext cx="2495550"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BaseLine</a:t>
            </a:r>
            <a:endParaRPr lang="en-US" altLang="zh-CN" sz="2800">
              <a:latin typeface="微软雅黑" panose="020B0503020204020204" charset="-122"/>
              <a:ea typeface="微软雅黑" panose="020B0503020204020204" charset="-122"/>
              <a:sym typeface="+mn-ea"/>
            </a:endParaRPr>
          </a:p>
        </p:txBody>
      </p:sp>
      <p:sp>
        <p:nvSpPr>
          <p:cNvPr id="6" name="文本框 5"/>
          <p:cNvSpPr txBox="1"/>
          <p:nvPr/>
        </p:nvSpPr>
        <p:spPr>
          <a:xfrm>
            <a:off x="486410" y="1759585"/>
            <a:ext cx="14157960" cy="922020"/>
          </a:xfrm>
          <a:prstGeom prst="rect">
            <a:avLst/>
          </a:prstGeom>
          <a:noFill/>
        </p:spPr>
        <p:txBody>
          <a:bodyPr wrap="none" rtlCol="0">
            <a:spAutoFit/>
          </a:bodyPr>
          <a:lstStyle/>
          <a:p>
            <a:r>
              <a:rPr lang="en-US" altLang="zh-CN" sz="5400" b="1">
                <a:solidFill>
                  <a:srgbClr val="FF0000"/>
                </a:solidFill>
              </a:rPr>
              <a:t>Our BaseLine—A DenseNet Based Value Function</a:t>
            </a:r>
            <a:endParaRPr lang="en-US" altLang="zh-CN" sz="5400" b="1">
              <a:solidFill>
                <a:srgbClr val="FF0000"/>
              </a:solidFill>
            </a:endParaRPr>
          </a:p>
        </p:txBody>
      </p:sp>
      <p:sp>
        <p:nvSpPr>
          <p:cNvPr id="54" name="椭圆 53"/>
          <p:cNvSpPr/>
          <p:nvPr/>
        </p:nvSpPr>
        <p:spPr>
          <a:xfrm>
            <a:off x="18454370" y="529590"/>
            <a:ext cx="273685" cy="273685"/>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16" name="文本框 15"/>
          <p:cNvSpPr txBox="1"/>
          <p:nvPr/>
        </p:nvSpPr>
        <p:spPr>
          <a:xfrm>
            <a:off x="15573375" y="400050"/>
            <a:ext cx="2667000"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Task Analysis</a:t>
            </a:r>
            <a:endParaRPr lang="en-US" altLang="zh-CN" sz="2800">
              <a:latin typeface="微软雅黑" panose="020B0503020204020204" charset="-122"/>
              <a:ea typeface="微软雅黑" panose="020B0503020204020204" charset="-122"/>
              <a:sym typeface="+mn-ea"/>
            </a:endParaRPr>
          </a:p>
        </p:txBody>
      </p:sp>
      <p:sp>
        <p:nvSpPr>
          <p:cNvPr id="17" name="椭圆 16"/>
          <p:cNvSpPr/>
          <p:nvPr/>
        </p:nvSpPr>
        <p:spPr>
          <a:xfrm>
            <a:off x="15196185" y="529590"/>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5" name="文本框 4"/>
          <p:cNvSpPr txBox="1"/>
          <p:nvPr/>
        </p:nvSpPr>
        <p:spPr>
          <a:xfrm>
            <a:off x="1002030" y="2939415"/>
            <a:ext cx="7457440" cy="706755"/>
          </a:xfrm>
          <a:prstGeom prst="rect">
            <a:avLst/>
          </a:prstGeom>
          <a:noFill/>
        </p:spPr>
        <p:txBody>
          <a:bodyPr wrap="none" rtlCol="0">
            <a:spAutoFit/>
          </a:bodyPr>
          <a:lstStyle/>
          <a:p>
            <a:r>
              <a:rPr lang="en-US" altLang="zh-CN" sz="4000" b="1">
                <a:solidFill>
                  <a:srgbClr val="FF0000"/>
                </a:solidFill>
              </a:rPr>
              <a:t>Experiment1-low Efficience</a:t>
            </a:r>
            <a:r>
              <a:rPr lang="zh-CN" altLang="en-US" sz="4000" b="1">
                <a:solidFill>
                  <a:srgbClr val="FF0000"/>
                </a:solidFill>
                <a:ea typeface="宋体" panose="02010600030101010101" pitchFamily="2" charset="-122"/>
              </a:rPr>
              <a:t>！！！</a:t>
            </a:r>
            <a:endParaRPr lang="zh-CN" altLang="en-US" sz="4000" b="1">
              <a:solidFill>
                <a:srgbClr val="FF0000"/>
              </a:solidFill>
              <a:ea typeface="宋体" panose="02010600030101010101" pitchFamily="2" charset="-122"/>
            </a:endParaRPr>
          </a:p>
        </p:txBody>
      </p:sp>
      <p:sp>
        <p:nvSpPr>
          <p:cNvPr id="10" name="文本框 9"/>
          <p:cNvSpPr txBox="1"/>
          <p:nvPr/>
        </p:nvSpPr>
        <p:spPr>
          <a:xfrm>
            <a:off x="1002030" y="11933555"/>
            <a:ext cx="13190983" cy="707886"/>
          </a:xfrm>
          <a:prstGeom prst="rect">
            <a:avLst/>
          </a:prstGeom>
          <a:noFill/>
        </p:spPr>
        <p:txBody>
          <a:bodyPr wrap="none" rtlCol="0">
            <a:spAutoFit/>
          </a:bodyPr>
          <a:lstStyle/>
          <a:p>
            <a:r>
              <a:rPr lang="en-US" sz="4000" b="1">
                <a:solidFill>
                  <a:schemeClr val="tx1"/>
                </a:solidFill>
                <a:ea typeface="宋体" panose="02010600030101010101" pitchFamily="2" charset="-122"/>
              </a:rPr>
              <a:t>DenseNet Really work! But It’s </a:t>
            </a:r>
            <a:r>
              <a:rPr lang="en-US" altLang="zh-CN" sz="4000" b="1">
                <a:ea typeface="宋体" panose="02010600030101010101" pitchFamily="2" charset="-122"/>
              </a:rPr>
              <a:t>slow</a:t>
            </a:r>
            <a:r>
              <a:rPr lang="en-US" sz="4000" b="1">
                <a:solidFill>
                  <a:schemeClr val="tx1"/>
                </a:solidFill>
                <a:ea typeface="宋体" panose="02010600030101010101" pitchFamily="2" charset="-122"/>
              </a:rPr>
              <a:t> and Learn a little thing... </a:t>
            </a:r>
            <a:endParaRPr lang="en-US" sz="4000" b="1">
              <a:solidFill>
                <a:schemeClr val="tx1"/>
              </a:solidFill>
              <a:ea typeface="宋体" panose="02010600030101010101" pitchFamily="2" charset="-122"/>
            </a:endParaRPr>
          </a:p>
        </p:txBody>
      </p:sp>
      <p:sp>
        <p:nvSpPr>
          <p:cNvPr id="4" name="文本框 3"/>
          <p:cNvSpPr txBox="1"/>
          <p:nvPr/>
        </p:nvSpPr>
        <p:spPr>
          <a:xfrm>
            <a:off x="15573375" y="11933555"/>
            <a:ext cx="6485255" cy="645160"/>
          </a:xfrm>
          <a:prstGeom prst="rect">
            <a:avLst/>
          </a:prstGeom>
          <a:noFill/>
        </p:spPr>
        <p:txBody>
          <a:bodyPr wrap="none" rtlCol="0">
            <a:spAutoFit/>
          </a:bodyPr>
          <a:lstStyle/>
          <a:p>
            <a:r>
              <a:rPr lang="en-US" altLang="zh-CN" sz="3600" b="1"/>
              <a:t>ParametersNum</a:t>
            </a:r>
            <a:r>
              <a:rPr lang="zh-CN" altLang="en-US" sz="3600" b="1">
                <a:ea typeface="宋体" panose="02010600030101010101" pitchFamily="2" charset="-122"/>
              </a:rPr>
              <a:t>：</a:t>
            </a:r>
            <a:r>
              <a:rPr lang="en-US" altLang="zh-CN" sz="2400" b="1">
                <a:ea typeface="宋体" panose="02010600030101010101" pitchFamily="2" charset="-122"/>
              </a:rPr>
              <a:t>441</a:t>
            </a:r>
            <a:r>
              <a:rPr lang="zh-CN" altLang="en-US" sz="2400" b="1">
                <a:ea typeface="宋体" panose="02010600030101010101" pitchFamily="2" charset="-122"/>
              </a:rPr>
              <a:t>×</a:t>
            </a:r>
            <a:r>
              <a:rPr lang="en-US" altLang="zh-CN" sz="2400" b="1">
                <a:ea typeface="宋体" panose="02010600030101010101" pitchFamily="2" charset="-122"/>
              </a:rPr>
              <a:t>441</a:t>
            </a:r>
            <a:r>
              <a:rPr lang="zh-CN" altLang="en-US" sz="2400" b="1">
                <a:ea typeface="宋体" panose="02010600030101010101" pitchFamily="2" charset="-122"/>
              </a:rPr>
              <a:t>×</a:t>
            </a:r>
            <a:r>
              <a:rPr lang="en-US" altLang="zh-CN" sz="2400" b="1">
                <a:ea typeface="宋体" panose="02010600030101010101" pitchFamily="2" charset="-122"/>
              </a:rPr>
              <a:t>2+441</a:t>
            </a:r>
            <a:r>
              <a:rPr lang="zh-CN" altLang="en-US" sz="2400" b="1">
                <a:ea typeface="宋体" panose="02010600030101010101" pitchFamily="2" charset="-122"/>
              </a:rPr>
              <a:t>×</a:t>
            </a:r>
            <a:r>
              <a:rPr lang="en-US" altLang="zh-CN" sz="2400" b="1">
                <a:ea typeface="宋体" panose="02010600030101010101" pitchFamily="2" charset="-122"/>
              </a:rPr>
              <a:t>7</a:t>
            </a:r>
            <a:endParaRPr lang="en-US" altLang="zh-CN" sz="2400" b="1">
              <a:ea typeface="宋体" panose="02010600030101010101" pitchFamily="2" charset="-122"/>
            </a:endParaRPr>
          </a:p>
        </p:txBody>
      </p:sp>
      <p:sp>
        <p:nvSpPr>
          <p:cNvPr id="15" name="文本框 14"/>
          <p:cNvSpPr txBox="1"/>
          <p:nvPr/>
        </p:nvSpPr>
        <p:spPr>
          <a:xfrm>
            <a:off x="15573375" y="12678410"/>
            <a:ext cx="5723890" cy="645160"/>
          </a:xfrm>
          <a:prstGeom prst="rect">
            <a:avLst/>
          </a:prstGeom>
          <a:noFill/>
        </p:spPr>
        <p:txBody>
          <a:bodyPr wrap="none" rtlCol="0">
            <a:spAutoFit/>
          </a:bodyPr>
          <a:lstStyle/>
          <a:p>
            <a:r>
              <a:rPr lang="en-US" altLang="zh-CN" sz="3600" b="1">
                <a:ea typeface="宋体" panose="02010600030101010101" pitchFamily="2" charset="-122"/>
              </a:rPr>
              <a:t>TakingTime</a:t>
            </a:r>
            <a:r>
              <a:rPr lang="zh-CN" altLang="en-US" sz="3600" b="1">
                <a:ea typeface="宋体" panose="02010600030101010101" pitchFamily="2" charset="-122"/>
              </a:rPr>
              <a:t>：</a:t>
            </a:r>
            <a:r>
              <a:rPr lang="en-US" altLang="zh-CN" sz="3600">
                <a:ea typeface="宋体" panose="02010600030101010101" pitchFamily="2" charset="-122"/>
              </a:rPr>
              <a:t>about 2.5 hours</a:t>
            </a:r>
            <a:endParaRPr lang="en-US" altLang="zh-CN" sz="3600">
              <a:ea typeface="宋体" panose="02010600030101010101" pitchFamily="2" charset="-122"/>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21743035" y="377825"/>
            <a:ext cx="2568575"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Responsibility</a:t>
            </a:r>
            <a:endParaRPr lang="zh-CN" altLang="en-US" sz="2800">
              <a:latin typeface="黑体" panose="02010609060101010101" charset="-122"/>
              <a:ea typeface="黑体" panose="02010609060101010101" charset="-122"/>
              <a:sym typeface="+mn-ea"/>
            </a:endParaRPr>
          </a:p>
        </p:txBody>
      </p:sp>
      <p:sp>
        <p:nvSpPr>
          <p:cNvPr id="9" name="椭圆 8"/>
          <p:cNvSpPr/>
          <p:nvPr/>
        </p:nvSpPr>
        <p:spPr>
          <a:xfrm>
            <a:off x="11419840" y="524510"/>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11" name="椭圆 10"/>
          <p:cNvSpPr/>
          <p:nvPr/>
        </p:nvSpPr>
        <p:spPr>
          <a:xfrm>
            <a:off x="21421090" y="495300"/>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cxnSp>
        <p:nvCxnSpPr>
          <p:cNvPr id="12" name="直接连接符 11"/>
          <p:cNvCxnSpPr/>
          <p:nvPr/>
        </p:nvCxnSpPr>
        <p:spPr>
          <a:xfrm>
            <a:off x="0" y="1501775"/>
            <a:ext cx="24268430" cy="0"/>
          </a:xfrm>
          <a:prstGeom prst="line">
            <a:avLst/>
          </a:prstGeom>
          <a:ln w="57150"/>
        </p:spPr>
        <p:style>
          <a:lnRef idx="1">
            <a:schemeClr val="dk1"/>
          </a:lnRef>
          <a:fillRef idx="0">
            <a:schemeClr val="dk1"/>
          </a:fillRef>
          <a:effectRef idx="0">
            <a:schemeClr val="dk1"/>
          </a:effectRef>
          <a:fontRef idx="minor">
            <a:schemeClr val="tx1"/>
          </a:fontRef>
        </p:style>
      </p:cxnSp>
      <p:sp>
        <p:nvSpPr>
          <p:cNvPr id="13" name="文本框 12"/>
          <p:cNvSpPr txBox="1"/>
          <p:nvPr/>
        </p:nvSpPr>
        <p:spPr>
          <a:xfrm>
            <a:off x="0" y="207010"/>
            <a:ext cx="11873865" cy="1106805"/>
          </a:xfrm>
          <a:prstGeom prst="rect">
            <a:avLst/>
          </a:prstGeom>
          <a:noFill/>
        </p:spPr>
        <p:txBody>
          <a:bodyPr wrap="square" rtlCol="0">
            <a:spAutoFit/>
          </a:bodyPr>
          <a:lstStyle/>
          <a:p>
            <a:r>
              <a:rPr lang="en-US" altLang="zh-CN" sz="6600" b="1">
                <a:latin typeface="微软雅黑" panose="020B0503020204020204" charset="-122"/>
                <a:ea typeface="微软雅黑" panose="020B0503020204020204" charset="-122"/>
              </a:rPr>
              <a:t>Approach</a:t>
            </a:r>
            <a:r>
              <a:rPr lang="en-US" altLang="zh-CN" sz="4400" b="1">
                <a:sym typeface="+mn-ea"/>
              </a:rPr>
              <a:t>CNN</a:t>
            </a:r>
            <a:endParaRPr lang="zh-CN" altLang="en-US" sz="4400" b="1">
              <a:sym typeface="+mn-ea"/>
            </a:endParaRPr>
          </a:p>
        </p:txBody>
      </p:sp>
      <p:sp>
        <p:nvSpPr>
          <p:cNvPr id="14" name="文本框 13"/>
          <p:cNvSpPr txBox="1"/>
          <p:nvPr/>
        </p:nvSpPr>
        <p:spPr>
          <a:xfrm>
            <a:off x="11918950" y="375920"/>
            <a:ext cx="2658110"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Luring Sheep</a:t>
            </a:r>
            <a:endParaRPr lang="en-US" altLang="zh-CN" sz="2800">
              <a:latin typeface="微软雅黑" panose="020B0503020204020204" charset="-122"/>
              <a:ea typeface="微软雅黑" panose="020B0503020204020204" charset="-122"/>
              <a:sym typeface="+mn-ea"/>
            </a:endParaRPr>
          </a:p>
        </p:txBody>
      </p:sp>
      <p:sp>
        <p:nvSpPr>
          <p:cNvPr id="2" name="文本框 1"/>
          <p:cNvSpPr txBox="1"/>
          <p:nvPr/>
        </p:nvSpPr>
        <p:spPr>
          <a:xfrm>
            <a:off x="18825845" y="386080"/>
            <a:ext cx="2495550"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CNN</a:t>
            </a:r>
            <a:endParaRPr lang="en-US" altLang="zh-CN" sz="2800">
              <a:latin typeface="微软雅黑" panose="020B0503020204020204" charset="-122"/>
              <a:ea typeface="微软雅黑" panose="020B0503020204020204" charset="-122"/>
              <a:sym typeface="+mn-ea"/>
            </a:endParaRPr>
          </a:p>
        </p:txBody>
      </p:sp>
      <p:sp>
        <p:nvSpPr>
          <p:cNvPr id="6" name="文本框 5"/>
          <p:cNvSpPr txBox="1"/>
          <p:nvPr/>
        </p:nvSpPr>
        <p:spPr>
          <a:xfrm>
            <a:off x="486410" y="1759585"/>
            <a:ext cx="11541125" cy="922020"/>
          </a:xfrm>
          <a:prstGeom prst="rect">
            <a:avLst/>
          </a:prstGeom>
          <a:noFill/>
        </p:spPr>
        <p:txBody>
          <a:bodyPr wrap="none" rtlCol="0">
            <a:spAutoFit/>
          </a:bodyPr>
          <a:lstStyle/>
          <a:p>
            <a:r>
              <a:rPr lang="en-US" altLang="zh-CN" sz="5400" b="1">
                <a:solidFill>
                  <a:srgbClr val="FF0000"/>
                </a:solidFill>
              </a:rPr>
              <a:t>Optimization1—Lighter, </a:t>
            </a:r>
            <a:r>
              <a:rPr lang="en-US" altLang="zh-CN" sz="5400" b="1">
                <a:solidFill>
                  <a:srgbClr val="FF0000"/>
                </a:solidFill>
                <a:ea typeface="宋体" panose="02010600030101010101" pitchFamily="2" charset="-122"/>
              </a:rPr>
              <a:t>Faster, Stronger</a:t>
            </a:r>
            <a:endParaRPr lang="en-US" altLang="zh-CN" sz="5400" b="1">
              <a:solidFill>
                <a:srgbClr val="FF0000"/>
              </a:solidFill>
              <a:ea typeface="宋体" panose="02010600030101010101" pitchFamily="2" charset="-122"/>
            </a:endParaRPr>
          </a:p>
        </p:txBody>
      </p:sp>
      <p:sp>
        <p:nvSpPr>
          <p:cNvPr id="54" name="椭圆 53"/>
          <p:cNvSpPr/>
          <p:nvPr/>
        </p:nvSpPr>
        <p:spPr>
          <a:xfrm>
            <a:off x="18454370" y="529590"/>
            <a:ext cx="273685" cy="273685"/>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16" name="文本框 15"/>
          <p:cNvSpPr txBox="1"/>
          <p:nvPr/>
        </p:nvSpPr>
        <p:spPr>
          <a:xfrm>
            <a:off x="15573375" y="400050"/>
            <a:ext cx="2667000"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Task Analysis</a:t>
            </a:r>
            <a:endParaRPr lang="en-US" altLang="zh-CN" sz="2800">
              <a:latin typeface="微软雅黑" panose="020B0503020204020204" charset="-122"/>
              <a:ea typeface="微软雅黑" panose="020B0503020204020204" charset="-122"/>
              <a:sym typeface="+mn-ea"/>
            </a:endParaRPr>
          </a:p>
        </p:txBody>
      </p:sp>
      <p:sp>
        <p:nvSpPr>
          <p:cNvPr id="17" name="椭圆 16"/>
          <p:cNvSpPr/>
          <p:nvPr/>
        </p:nvSpPr>
        <p:spPr>
          <a:xfrm>
            <a:off x="15196185" y="529590"/>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pic>
        <p:nvPicPr>
          <p:cNvPr id="18" name="图片 17"/>
          <p:cNvPicPr>
            <a:picLocks noChangeAspect="1"/>
          </p:cNvPicPr>
          <p:nvPr/>
        </p:nvPicPr>
        <p:blipFill>
          <a:blip r:embed="rId1"/>
          <a:stretch>
            <a:fillRect/>
          </a:stretch>
        </p:blipFill>
        <p:spPr>
          <a:xfrm>
            <a:off x="486410" y="3926205"/>
            <a:ext cx="6729730" cy="6221730"/>
          </a:xfrm>
          <a:prstGeom prst="rect">
            <a:avLst/>
          </a:prstGeom>
        </p:spPr>
      </p:pic>
      <p:pic>
        <p:nvPicPr>
          <p:cNvPr id="4" name="图片 3"/>
          <p:cNvPicPr>
            <a:picLocks noChangeAspect="1"/>
          </p:cNvPicPr>
          <p:nvPr/>
        </p:nvPicPr>
        <p:blipFill>
          <a:blip r:embed="rId2"/>
          <a:stretch>
            <a:fillRect/>
          </a:stretch>
        </p:blipFill>
        <p:spPr>
          <a:xfrm>
            <a:off x="18240375" y="3967480"/>
            <a:ext cx="4404995" cy="6198235"/>
          </a:xfrm>
          <a:prstGeom prst="rect">
            <a:avLst/>
          </a:prstGeom>
        </p:spPr>
      </p:pic>
      <p:sp>
        <p:nvSpPr>
          <p:cNvPr id="5" name="文本框 4"/>
          <p:cNvSpPr txBox="1"/>
          <p:nvPr/>
        </p:nvSpPr>
        <p:spPr>
          <a:xfrm>
            <a:off x="1002030" y="2939415"/>
            <a:ext cx="4210050" cy="768350"/>
          </a:xfrm>
          <a:prstGeom prst="rect">
            <a:avLst/>
          </a:prstGeom>
          <a:noFill/>
        </p:spPr>
        <p:txBody>
          <a:bodyPr wrap="none" rtlCol="0">
            <a:spAutoFit/>
          </a:bodyPr>
          <a:lstStyle/>
          <a:p>
            <a:r>
              <a:rPr lang="en-US" altLang="zh-CN" sz="4400" b="1">
                <a:solidFill>
                  <a:srgbClr val="FF0000"/>
                </a:solidFill>
              </a:rPr>
              <a:t>CNN Architecture</a:t>
            </a:r>
            <a:endParaRPr lang="en-US" altLang="zh-CN" sz="4400" b="1">
              <a:solidFill>
                <a:srgbClr val="FF0000"/>
              </a:solidFill>
            </a:endParaRPr>
          </a:p>
        </p:txBody>
      </p:sp>
      <p:pic>
        <p:nvPicPr>
          <p:cNvPr id="8" name="图片 7"/>
          <p:cNvPicPr>
            <a:picLocks noChangeAspect="1"/>
          </p:cNvPicPr>
          <p:nvPr/>
        </p:nvPicPr>
        <p:blipFill>
          <a:blip r:embed="rId3"/>
          <a:stretch>
            <a:fillRect/>
          </a:stretch>
        </p:blipFill>
        <p:spPr>
          <a:xfrm>
            <a:off x="7545705" y="5022215"/>
            <a:ext cx="10694670" cy="3670935"/>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1"/>
          <a:stretch>
            <a:fillRect/>
          </a:stretch>
        </p:blipFill>
        <p:spPr>
          <a:xfrm>
            <a:off x="271145" y="4325620"/>
            <a:ext cx="8547100" cy="6410325"/>
          </a:xfrm>
          <a:prstGeom prst="rect">
            <a:avLst/>
          </a:prstGeom>
        </p:spPr>
      </p:pic>
      <p:sp>
        <p:nvSpPr>
          <p:cNvPr id="7" name="文本框 6"/>
          <p:cNvSpPr txBox="1"/>
          <p:nvPr/>
        </p:nvSpPr>
        <p:spPr>
          <a:xfrm>
            <a:off x="21743035" y="377825"/>
            <a:ext cx="2568575"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Responsibility</a:t>
            </a:r>
            <a:endParaRPr lang="zh-CN" altLang="en-US" sz="2800">
              <a:latin typeface="黑体" panose="02010609060101010101" charset="-122"/>
              <a:ea typeface="黑体" panose="02010609060101010101" charset="-122"/>
              <a:sym typeface="+mn-ea"/>
            </a:endParaRPr>
          </a:p>
        </p:txBody>
      </p:sp>
      <p:sp>
        <p:nvSpPr>
          <p:cNvPr id="9" name="椭圆 8"/>
          <p:cNvSpPr/>
          <p:nvPr/>
        </p:nvSpPr>
        <p:spPr>
          <a:xfrm>
            <a:off x="11419840" y="524510"/>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11" name="椭圆 10"/>
          <p:cNvSpPr/>
          <p:nvPr/>
        </p:nvSpPr>
        <p:spPr>
          <a:xfrm>
            <a:off x="21421090" y="495300"/>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cxnSp>
        <p:nvCxnSpPr>
          <p:cNvPr id="12" name="直接连接符 11"/>
          <p:cNvCxnSpPr/>
          <p:nvPr/>
        </p:nvCxnSpPr>
        <p:spPr>
          <a:xfrm>
            <a:off x="0" y="1501775"/>
            <a:ext cx="24268430" cy="0"/>
          </a:xfrm>
          <a:prstGeom prst="line">
            <a:avLst/>
          </a:prstGeom>
          <a:ln w="57150"/>
        </p:spPr>
        <p:style>
          <a:lnRef idx="1">
            <a:schemeClr val="dk1"/>
          </a:lnRef>
          <a:fillRef idx="0">
            <a:schemeClr val="dk1"/>
          </a:fillRef>
          <a:effectRef idx="0">
            <a:schemeClr val="dk1"/>
          </a:effectRef>
          <a:fontRef idx="minor">
            <a:schemeClr val="tx1"/>
          </a:fontRef>
        </p:style>
      </p:cxnSp>
      <p:sp>
        <p:nvSpPr>
          <p:cNvPr id="13" name="文本框 12"/>
          <p:cNvSpPr txBox="1"/>
          <p:nvPr/>
        </p:nvSpPr>
        <p:spPr>
          <a:xfrm>
            <a:off x="0" y="207010"/>
            <a:ext cx="11873865" cy="1106805"/>
          </a:xfrm>
          <a:prstGeom prst="rect">
            <a:avLst/>
          </a:prstGeom>
          <a:noFill/>
        </p:spPr>
        <p:txBody>
          <a:bodyPr wrap="square" rtlCol="0">
            <a:spAutoFit/>
          </a:bodyPr>
          <a:lstStyle/>
          <a:p>
            <a:r>
              <a:rPr lang="en-US" altLang="zh-CN" sz="6600" b="1">
                <a:latin typeface="微软雅黑" panose="020B0503020204020204" charset="-122"/>
                <a:ea typeface="微软雅黑" panose="020B0503020204020204" charset="-122"/>
              </a:rPr>
              <a:t>Approach</a:t>
            </a:r>
            <a:r>
              <a:rPr lang="en-US" altLang="zh-CN" sz="4400" b="1">
                <a:sym typeface="+mn-ea"/>
              </a:rPr>
              <a:t>CNN</a:t>
            </a:r>
            <a:endParaRPr lang="en-US" altLang="zh-CN" sz="4400" b="1">
              <a:sym typeface="+mn-ea"/>
            </a:endParaRPr>
          </a:p>
        </p:txBody>
      </p:sp>
      <p:sp>
        <p:nvSpPr>
          <p:cNvPr id="14" name="文本框 13"/>
          <p:cNvSpPr txBox="1"/>
          <p:nvPr/>
        </p:nvSpPr>
        <p:spPr>
          <a:xfrm>
            <a:off x="11918950" y="375920"/>
            <a:ext cx="2658110"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Luring Sheep</a:t>
            </a:r>
            <a:endParaRPr lang="en-US" altLang="zh-CN" sz="2800">
              <a:latin typeface="微软雅黑" panose="020B0503020204020204" charset="-122"/>
              <a:ea typeface="微软雅黑" panose="020B0503020204020204" charset="-122"/>
              <a:sym typeface="+mn-ea"/>
            </a:endParaRPr>
          </a:p>
        </p:txBody>
      </p:sp>
      <p:sp>
        <p:nvSpPr>
          <p:cNvPr id="2" name="文本框 1"/>
          <p:cNvSpPr txBox="1"/>
          <p:nvPr/>
        </p:nvSpPr>
        <p:spPr>
          <a:xfrm>
            <a:off x="19425920" y="386080"/>
            <a:ext cx="2495550"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CNN</a:t>
            </a:r>
            <a:endParaRPr lang="en-US" altLang="zh-CN" sz="2800">
              <a:latin typeface="微软雅黑" panose="020B0503020204020204" charset="-122"/>
              <a:ea typeface="微软雅黑" panose="020B0503020204020204" charset="-122"/>
              <a:sym typeface="+mn-ea"/>
            </a:endParaRPr>
          </a:p>
        </p:txBody>
      </p:sp>
      <p:sp>
        <p:nvSpPr>
          <p:cNvPr id="6" name="文本框 5"/>
          <p:cNvSpPr txBox="1"/>
          <p:nvPr/>
        </p:nvSpPr>
        <p:spPr>
          <a:xfrm>
            <a:off x="486410" y="1759585"/>
            <a:ext cx="11532235" cy="922020"/>
          </a:xfrm>
          <a:prstGeom prst="rect">
            <a:avLst/>
          </a:prstGeom>
          <a:noFill/>
        </p:spPr>
        <p:txBody>
          <a:bodyPr wrap="none" rtlCol="0">
            <a:spAutoFit/>
          </a:bodyPr>
          <a:lstStyle/>
          <a:p>
            <a:pPr algn="l"/>
            <a:r>
              <a:rPr lang="en-US" altLang="zh-CN" sz="5400" b="1">
                <a:solidFill>
                  <a:srgbClr val="FF0000"/>
                </a:solidFill>
                <a:sym typeface="+mn-ea"/>
              </a:rPr>
              <a:t>Optimization1—Lighter, </a:t>
            </a:r>
            <a:r>
              <a:rPr lang="en-US" altLang="zh-CN" sz="5400" b="1">
                <a:solidFill>
                  <a:srgbClr val="FF0000"/>
                </a:solidFill>
                <a:ea typeface="宋体" panose="02010600030101010101" pitchFamily="2" charset="-122"/>
                <a:sym typeface="+mn-ea"/>
              </a:rPr>
              <a:t>Faster, Stronger</a:t>
            </a:r>
            <a:endParaRPr lang="en-US" altLang="zh-CN" sz="5400" b="1">
              <a:solidFill>
                <a:srgbClr val="FF0000"/>
              </a:solidFill>
            </a:endParaRPr>
          </a:p>
        </p:txBody>
      </p:sp>
      <p:sp>
        <p:nvSpPr>
          <p:cNvPr id="54" name="椭圆 53"/>
          <p:cNvSpPr/>
          <p:nvPr/>
        </p:nvSpPr>
        <p:spPr>
          <a:xfrm>
            <a:off x="19054445" y="529590"/>
            <a:ext cx="273685" cy="273685"/>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16" name="文本框 15"/>
          <p:cNvSpPr txBox="1"/>
          <p:nvPr/>
        </p:nvSpPr>
        <p:spPr>
          <a:xfrm>
            <a:off x="15573375" y="400050"/>
            <a:ext cx="2667000"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Task Analysis</a:t>
            </a:r>
            <a:endParaRPr lang="en-US" altLang="zh-CN" sz="2800">
              <a:latin typeface="微软雅黑" panose="020B0503020204020204" charset="-122"/>
              <a:ea typeface="微软雅黑" panose="020B0503020204020204" charset="-122"/>
              <a:sym typeface="+mn-ea"/>
            </a:endParaRPr>
          </a:p>
        </p:txBody>
      </p:sp>
      <p:sp>
        <p:nvSpPr>
          <p:cNvPr id="17" name="椭圆 16"/>
          <p:cNvSpPr/>
          <p:nvPr/>
        </p:nvSpPr>
        <p:spPr>
          <a:xfrm>
            <a:off x="15196185" y="529590"/>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5" name="文本框 4"/>
          <p:cNvSpPr txBox="1"/>
          <p:nvPr/>
        </p:nvSpPr>
        <p:spPr>
          <a:xfrm>
            <a:off x="1002030" y="2939415"/>
            <a:ext cx="9013825" cy="583565"/>
          </a:xfrm>
          <a:prstGeom prst="rect">
            <a:avLst/>
          </a:prstGeom>
          <a:noFill/>
        </p:spPr>
        <p:txBody>
          <a:bodyPr wrap="none" rtlCol="0">
            <a:spAutoFit/>
          </a:bodyPr>
          <a:lstStyle/>
          <a:p>
            <a:r>
              <a:rPr lang="en-US" altLang="zh-CN" sz="3200" b="1">
                <a:solidFill>
                  <a:srgbClr val="FF0000"/>
                </a:solidFill>
              </a:rPr>
              <a:t>Experiment2-Not ALL the sheep have been CAUGHT!</a:t>
            </a:r>
            <a:endParaRPr lang="en-US" altLang="zh-CN" sz="3200" b="1">
              <a:solidFill>
                <a:srgbClr val="FF0000"/>
              </a:solidFill>
            </a:endParaRPr>
          </a:p>
        </p:txBody>
      </p:sp>
      <p:sp>
        <p:nvSpPr>
          <p:cNvPr id="10" name="文本框 9"/>
          <p:cNvSpPr txBox="1"/>
          <p:nvPr/>
        </p:nvSpPr>
        <p:spPr>
          <a:xfrm>
            <a:off x="1002030" y="11887200"/>
            <a:ext cx="15706090" cy="706755"/>
          </a:xfrm>
          <a:prstGeom prst="rect">
            <a:avLst/>
          </a:prstGeom>
          <a:noFill/>
        </p:spPr>
        <p:txBody>
          <a:bodyPr wrap="none" rtlCol="0">
            <a:spAutoFit/>
          </a:bodyPr>
          <a:lstStyle/>
          <a:p>
            <a:r>
              <a:rPr lang="en-US" sz="4000" b="1">
                <a:solidFill>
                  <a:schemeClr val="tx1"/>
                </a:solidFill>
                <a:ea typeface="宋体" panose="02010600030101010101" pitchFamily="2" charset="-122"/>
              </a:rPr>
              <a:t>Normal CNN Architecture Finish the task successfully, but it’s not so good!</a:t>
            </a:r>
            <a:endParaRPr lang="en-US" sz="4000" b="1">
              <a:solidFill>
                <a:schemeClr val="tx1"/>
              </a:solidFill>
              <a:ea typeface="宋体" panose="02010600030101010101" pitchFamily="2" charset="-122"/>
            </a:endParaRPr>
          </a:p>
        </p:txBody>
      </p:sp>
      <p:graphicFrame>
        <p:nvGraphicFramePr>
          <p:cNvPr id="18" name="表格 17"/>
          <p:cNvGraphicFramePr/>
          <p:nvPr>
            <p:custDataLst>
              <p:tags r:id="rId2"/>
            </p:custDataLst>
          </p:nvPr>
        </p:nvGraphicFramePr>
        <p:xfrm>
          <a:off x="17427575" y="4431030"/>
          <a:ext cx="5382260" cy="6123305"/>
        </p:xfrm>
        <a:graphic>
          <a:graphicData uri="http://schemas.openxmlformats.org/drawingml/2006/table">
            <a:tbl>
              <a:tblPr firstRow="1" bandRow="1">
                <a:tableStyleId>{5C22544A-7EE6-4342-B048-85BDC9FD1C3A}</a:tableStyleId>
              </a:tblPr>
              <a:tblGrid>
                <a:gridCol w="2232660"/>
                <a:gridCol w="3149600"/>
              </a:tblGrid>
              <a:tr h="1015365">
                <a:tc>
                  <a:txBody>
                    <a:bodyPr/>
                    <a:lstStyle/>
                    <a:p>
                      <a:pPr algn="ctr">
                        <a:buNone/>
                      </a:pPr>
                      <a:r>
                        <a:rPr lang="en-US" altLang="zh-CN" sz="3200" b="1" dirty="0">
                          <a:latin typeface="黑体" panose="02010609060101010101" charset="-122"/>
                          <a:ea typeface="黑体" panose="02010609060101010101" charset="-122"/>
                          <a:cs typeface="Times New Roman" panose="02020603050405020304" charset="0"/>
                        </a:rPr>
                        <a:t>Reward</a:t>
                      </a:r>
                      <a:endParaRPr lang="en-US" altLang="zh-CN" sz="3200" b="1" dirty="0">
                        <a:latin typeface="黑体" panose="02010609060101010101" charset="-122"/>
                        <a:ea typeface="黑体" panose="02010609060101010101" charset="-122"/>
                        <a:cs typeface="Times New Roman" panose="02020603050405020304" charset="0"/>
                      </a:endParaRPr>
                    </a:p>
                  </a:txBody>
                  <a:tcPr anchor="ctr">
                    <a:lnB w="12700" cmpd="sng">
                      <a:solidFill>
                        <a:schemeClr val="tx1"/>
                      </a:solidFill>
                      <a:prstDash val="solid"/>
                    </a:lnB>
                    <a:solidFill>
                      <a:schemeClr val="accent2"/>
                    </a:solidFill>
                  </a:tcPr>
                </a:tc>
                <a:tc>
                  <a:txBody>
                    <a:bodyPr/>
                    <a:lstStyle/>
                    <a:p>
                      <a:pPr algn="ctr">
                        <a:buNone/>
                      </a:pPr>
                      <a:r>
                        <a:rPr lang="en-US" altLang="zh-CN" sz="3200" b="1" dirty="0">
                          <a:latin typeface="黑体" panose="02010609060101010101" charset="-122"/>
                          <a:ea typeface="黑体" panose="02010609060101010101" charset="-122"/>
                          <a:cs typeface="Times New Roman" panose="02020603050405020304" charset="0"/>
                        </a:rPr>
                        <a:t>Value</a:t>
                      </a:r>
                      <a:endParaRPr lang="en-US" altLang="zh-CN" sz="3200" b="1" dirty="0">
                        <a:latin typeface="黑体" panose="02010609060101010101" charset="-122"/>
                        <a:ea typeface="黑体" panose="02010609060101010101" charset="-122"/>
                        <a:cs typeface="Times New Roman" panose="02020603050405020304" charset="0"/>
                      </a:endParaRPr>
                    </a:p>
                  </a:txBody>
                  <a:tcPr anchor="ctr">
                    <a:lnB w="12700" cmpd="sng">
                      <a:solidFill>
                        <a:schemeClr val="tx1"/>
                      </a:solidFill>
                      <a:prstDash val="solid"/>
                    </a:lnB>
                    <a:solidFill>
                      <a:schemeClr val="accent2"/>
                    </a:solidFill>
                  </a:tcPr>
                </a:tc>
              </a:tr>
              <a:tr h="1675765">
                <a:tc>
                  <a:txBody>
                    <a:bodyPr/>
                    <a:lstStyle/>
                    <a:p>
                      <a:pPr algn="ctr">
                        <a:buNone/>
                      </a:pPr>
                      <a:r>
                        <a:rPr lang="en-US" altLang="zh-CN" sz="3200" b="0" dirty="0">
                          <a:latin typeface="Times New Roman" panose="02020603050405020304" charset="0"/>
                          <a:cs typeface="Times New Roman" panose="02020603050405020304" charset="0"/>
                        </a:rPr>
                        <a:t>average </a:t>
                      </a:r>
                      <a:endParaRPr lang="en-US" altLang="zh-CN" sz="3200" b="0" dirty="0">
                        <a:latin typeface="Times New Roman" panose="02020603050405020304" charset="0"/>
                        <a:cs typeface="Times New Roman" panose="02020603050405020304" charset="0"/>
                      </a:endParaRPr>
                    </a:p>
                  </a:txBody>
                  <a:tcPr anchor="ct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solidFill>
                      <a:schemeClr val="bg1"/>
                    </a:solidFill>
                  </a:tcPr>
                </a:tc>
                <a:tc>
                  <a:txBody>
                    <a:bodyPr/>
                    <a:lstStyle/>
                    <a:p>
                      <a:pPr algn="ctr">
                        <a:buClrTx/>
                        <a:buSzTx/>
                        <a:buFontTx/>
                        <a:buNone/>
                      </a:pPr>
                      <a:r>
                        <a:rPr lang="en-US" altLang="zh-CN" sz="3200" b="0" dirty="0">
                          <a:latin typeface="Times New Roman" panose="02020603050405020304" charset="0"/>
                          <a:cs typeface="Times New Roman" panose="02020603050405020304" charset="0"/>
                          <a:sym typeface="+mn-ea"/>
                        </a:rPr>
                        <a:t>-535.49</a:t>
                      </a:r>
                      <a:endParaRPr lang="en-US" altLang="zh-CN" sz="3200" b="0" dirty="0">
                        <a:latin typeface="Times New Roman" panose="02020603050405020304" charset="0"/>
                        <a:cs typeface="Times New Roman" panose="02020603050405020304" charset="0"/>
                        <a:sym typeface="+mn-ea"/>
                      </a:endParaRPr>
                    </a:p>
                  </a:txBody>
                  <a:tcPr anchor="ct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solidFill>
                      <a:schemeClr val="bg1"/>
                    </a:solidFill>
                  </a:tcPr>
                </a:tc>
              </a:tr>
              <a:tr h="1793875">
                <a:tc>
                  <a:txBody>
                    <a:bodyPr/>
                    <a:lstStyle/>
                    <a:p>
                      <a:pPr algn="ctr">
                        <a:buNone/>
                      </a:pPr>
                      <a:r>
                        <a:rPr lang="en-US" altLang="zh-CN" sz="3200" b="0" dirty="0">
                          <a:latin typeface="Times New Roman" panose="02020603050405020304" charset="0"/>
                          <a:cs typeface="Times New Roman" panose="02020603050405020304" charset="0"/>
                        </a:rPr>
                        <a:t>max </a:t>
                      </a:r>
                      <a:endParaRPr lang="en-US" altLang="zh-CN" sz="3200" b="0" dirty="0">
                        <a:latin typeface="Times New Roman" panose="02020603050405020304" charset="0"/>
                        <a:cs typeface="Times New Roman" panose="02020603050405020304" charset="0"/>
                      </a:endParaRPr>
                    </a:p>
                  </a:txBody>
                  <a:tcPr anchor="ctr">
                    <a:lnL w="12700" cmpd="sng">
                      <a:solidFill>
                        <a:schemeClr val="tx1"/>
                      </a:solidFill>
                      <a:prstDash val="solid"/>
                    </a:lnL>
                    <a:lnR w="12700" cmpd="sng">
                      <a:solidFill>
                        <a:schemeClr val="tx1"/>
                      </a:solidFill>
                      <a:prstDash val="solid"/>
                    </a:lnR>
                    <a:lnT w="12700" cmpd="sng">
                      <a:solidFill>
                        <a:schemeClr val="tx1"/>
                      </a:solidFill>
                      <a:prstDash val="solid"/>
                    </a:lnT>
                    <a:lnB w="12700" cap="flat" cmpd="sng" algn="ctr">
                      <a:solidFill>
                        <a:schemeClr val="tx1"/>
                      </a:solidFill>
                      <a:prstDash val="solid"/>
                      <a:round/>
                      <a:headEnd type="none" w="med" len="med"/>
                      <a:tailEnd type="none" w="med" len="med"/>
                    </a:lnB>
                    <a:solidFill>
                      <a:schemeClr val="bg1"/>
                    </a:solidFill>
                  </a:tcPr>
                </a:tc>
                <a:tc>
                  <a:txBody>
                    <a:bodyPr/>
                    <a:lstStyle/>
                    <a:p>
                      <a:pPr algn="ctr">
                        <a:buClrTx/>
                        <a:buSzTx/>
                        <a:buFontTx/>
                        <a:buNone/>
                      </a:pPr>
                      <a:r>
                        <a:rPr lang="en-US" altLang="zh-CN" sz="3200" dirty="0">
                          <a:latin typeface="Times New Roman" panose="02020603050405020304" charset="0"/>
                          <a:cs typeface="Times New Roman" panose="02020603050405020304" charset="0"/>
                        </a:rPr>
                        <a:t>64.52</a:t>
                      </a:r>
                      <a:endParaRPr lang="en-US" altLang="zh-CN" sz="3200" dirty="0">
                        <a:latin typeface="Times New Roman" panose="02020603050405020304" charset="0"/>
                        <a:cs typeface="Times New Roman" panose="02020603050405020304" charset="0"/>
                      </a:endParaRPr>
                    </a:p>
                  </a:txBody>
                  <a:tcPr anchor="ctr">
                    <a:lnL w="12700" cmpd="sng">
                      <a:solidFill>
                        <a:schemeClr val="tx1"/>
                      </a:solidFill>
                      <a:prstDash val="solid"/>
                    </a:lnL>
                    <a:lnR w="12700" cmpd="sng">
                      <a:solidFill>
                        <a:schemeClr val="tx1"/>
                      </a:solidFill>
                      <a:prstDash val="solid"/>
                    </a:lnR>
                    <a:lnT w="12700" cmpd="sng">
                      <a:solidFill>
                        <a:schemeClr val="tx1"/>
                      </a:solidFill>
                      <a:prstDash val="solid"/>
                    </a:lnT>
                    <a:lnB w="12700" cap="flat" cmpd="sng" algn="ctr">
                      <a:solidFill>
                        <a:schemeClr val="tx1"/>
                      </a:solidFill>
                      <a:prstDash val="solid"/>
                      <a:round/>
                      <a:headEnd type="none" w="med" len="med"/>
                      <a:tailEnd type="none" w="med" len="med"/>
                    </a:lnB>
                    <a:solidFill>
                      <a:schemeClr val="bg1"/>
                    </a:solidFill>
                  </a:tcPr>
                </a:tc>
              </a:tr>
              <a:tr h="1638300">
                <a:tc>
                  <a:txBody>
                    <a:bodyPr/>
                    <a:lstStyle/>
                    <a:p>
                      <a:pPr algn="ctr">
                        <a:buNone/>
                      </a:pPr>
                      <a:r>
                        <a:rPr lang="en-US" altLang="zh-CN" sz="3200" b="0" dirty="0">
                          <a:latin typeface="Times New Roman" panose="02020603050405020304" charset="0"/>
                          <a:cs typeface="Times New Roman" panose="02020603050405020304" charset="0"/>
                        </a:rPr>
                        <a:t>loss</a:t>
                      </a:r>
                      <a:endParaRPr lang="en-US" altLang="zh-CN" sz="3200" b="0" dirty="0">
                        <a:latin typeface="Times New Roman" panose="02020603050405020304" charset="0"/>
                        <a:cs typeface="Times New Roman" panose="02020603050405020304" charset="0"/>
                      </a:endParaRPr>
                    </a:p>
                  </a:txBody>
                  <a:tcPr anchor="ctr">
                    <a:lnL w="12700" cmpd="sng">
                      <a:solidFill>
                        <a:schemeClr val="tx1"/>
                      </a:solidFill>
                      <a:prstDash val="solid"/>
                    </a:lnL>
                    <a:lnR w="12700" cmpd="sng">
                      <a:solidFill>
                        <a:schemeClr val="tx1"/>
                      </a:solidFill>
                      <a:prstDash val="solid"/>
                    </a:lnR>
                    <a:lnT w="12700" cmpd="sng">
                      <a:solidFill>
                        <a:schemeClr val="tx1"/>
                      </a:solidFill>
                      <a:prstDash val="solid"/>
                    </a:lnT>
                    <a:lnB w="12700" cap="flat" cmpd="sng" algn="ctr">
                      <a:solidFill>
                        <a:schemeClr val="tx1"/>
                      </a:solidFill>
                      <a:prstDash val="solid"/>
                      <a:round/>
                      <a:headEnd type="none" w="med" len="med"/>
                      <a:tailEnd type="none" w="med" len="med"/>
                    </a:lnB>
                    <a:solidFill>
                      <a:schemeClr val="bg1"/>
                    </a:solidFill>
                  </a:tcPr>
                </a:tc>
                <a:tc>
                  <a:txBody>
                    <a:bodyPr/>
                    <a:lstStyle/>
                    <a:p>
                      <a:pPr algn="ctr">
                        <a:buClrTx/>
                        <a:buSzTx/>
                        <a:buFontTx/>
                        <a:buNone/>
                      </a:pPr>
                      <a:r>
                        <a:rPr lang="en-US" altLang="zh-CN" sz="3200" dirty="0">
                          <a:latin typeface="Times New Roman" panose="02020603050405020304" charset="0"/>
                          <a:cs typeface="Times New Roman" panose="02020603050405020304" charset="0"/>
                        </a:rPr>
                        <a:t>130079.05</a:t>
                      </a:r>
                      <a:endParaRPr lang="en-US" altLang="zh-CN" sz="3200" dirty="0">
                        <a:latin typeface="Times New Roman" panose="02020603050405020304" charset="0"/>
                        <a:cs typeface="Times New Roman" panose="02020603050405020304" charset="0"/>
                      </a:endParaRPr>
                    </a:p>
                  </a:txBody>
                  <a:tcPr anchor="ctr">
                    <a:lnL w="12700" cmpd="sng">
                      <a:solidFill>
                        <a:schemeClr val="tx1"/>
                      </a:solidFill>
                      <a:prstDash val="solid"/>
                    </a:lnL>
                    <a:lnR w="12700" cmpd="sng">
                      <a:solidFill>
                        <a:schemeClr val="tx1"/>
                      </a:solidFill>
                      <a:prstDash val="solid"/>
                    </a:lnR>
                    <a:lnT w="12700" cmpd="sng">
                      <a:solidFill>
                        <a:schemeClr val="tx1"/>
                      </a:solidFill>
                      <a:prstDash val="solid"/>
                    </a:lnT>
                    <a:lnB w="12700" cap="flat" cmpd="sng" algn="ctr">
                      <a:solidFill>
                        <a:schemeClr val="tx1"/>
                      </a:solidFill>
                      <a:prstDash val="solid"/>
                      <a:round/>
                      <a:headEnd type="none" w="med" len="med"/>
                      <a:tailEnd type="none" w="med" len="med"/>
                    </a:lnB>
                    <a:solidFill>
                      <a:schemeClr val="bg1"/>
                    </a:solidFill>
                  </a:tcPr>
                </a:tc>
              </a:tr>
            </a:tbl>
          </a:graphicData>
        </a:graphic>
      </p:graphicFrame>
      <p:pic>
        <p:nvPicPr>
          <p:cNvPr id="15" name="图片 14"/>
          <p:cNvPicPr>
            <a:picLocks noChangeAspect="1"/>
          </p:cNvPicPr>
          <p:nvPr/>
        </p:nvPicPr>
        <p:blipFill>
          <a:blip r:embed="rId3"/>
          <a:stretch>
            <a:fillRect/>
          </a:stretch>
        </p:blipFill>
        <p:spPr>
          <a:xfrm>
            <a:off x="8124825" y="4322445"/>
            <a:ext cx="8583295" cy="6438265"/>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21743035" y="377825"/>
            <a:ext cx="2568575"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Responsibility</a:t>
            </a:r>
            <a:endParaRPr lang="zh-CN" altLang="en-US" sz="2800">
              <a:latin typeface="黑体" panose="02010609060101010101" charset="-122"/>
              <a:ea typeface="黑体" panose="02010609060101010101" charset="-122"/>
              <a:sym typeface="+mn-ea"/>
            </a:endParaRPr>
          </a:p>
        </p:txBody>
      </p:sp>
      <p:sp>
        <p:nvSpPr>
          <p:cNvPr id="9" name="椭圆 8"/>
          <p:cNvSpPr/>
          <p:nvPr/>
        </p:nvSpPr>
        <p:spPr>
          <a:xfrm>
            <a:off x="11419840" y="524510"/>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11" name="椭圆 10"/>
          <p:cNvSpPr/>
          <p:nvPr/>
        </p:nvSpPr>
        <p:spPr>
          <a:xfrm>
            <a:off x="21421090" y="495300"/>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cxnSp>
        <p:nvCxnSpPr>
          <p:cNvPr id="12" name="直接连接符 11"/>
          <p:cNvCxnSpPr/>
          <p:nvPr/>
        </p:nvCxnSpPr>
        <p:spPr>
          <a:xfrm>
            <a:off x="0" y="1501775"/>
            <a:ext cx="24268430" cy="0"/>
          </a:xfrm>
          <a:prstGeom prst="line">
            <a:avLst/>
          </a:prstGeom>
          <a:ln w="57150"/>
        </p:spPr>
        <p:style>
          <a:lnRef idx="1">
            <a:schemeClr val="dk1"/>
          </a:lnRef>
          <a:fillRef idx="0">
            <a:schemeClr val="dk1"/>
          </a:fillRef>
          <a:effectRef idx="0">
            <a:schemeClr val="dk1"/>
          </a:effectRef>
          <a:fontRef idx="minor">
            <a:schemeClr val="tx1"/>
          </a:fontRef>
        </p:style>
      </p:cxnSp>
      <p:sp>
        <p:nvSpPr>
          <p:cNvPr id="13" name="文本框 12"/>
          <p:cNvSpPr txBox="1"/>
          <p:nvPr/>
        </p:nvSpPr>
        <p:spPr>
          <a:xfrm>
            <a:off x="0" y="207010"/>
            <a:ext cx="11873865" cy="1106805"/>
          </a:xfrm>
          <a:prstGeom prst="rect">
            <a:avLst/>
          </a:prstGeom>
          <a:noFill/>
        </p:spPr>
        <p:txBody>
          <a:bodyPr wrap="square" rtlCol="0">
            <a:spAutoFit/>
          </a:bodyPr>
          <a:lstStyle/>
          <a:p>
            <a:r>
              <a:rPr lang="en-US" altLang="zh-CN" sz="6600" b="1">
                <a:latin typeface="微软雅黑" panose="020B0503020204020204" charset="-122"/>
                <a:ea typeface="微软雅黑" panose="020B0503020204020204" charset="-122"/>
              </a:rPr>
              <a:t>Approach</a:t>
            </a:r>
            <a:r>
              <a:rPr lang="en-US" altLang="zh-CN" sz="4400" b="1">
                <a:sym typeface="+mn-ea"/>
              </a:rPr>
              <a:t>CNN</a:t>
            </a:r>
            <a:endParaRPr lang="zh-CN" altLang="en-US" sz="4400" b="1">
              <a:sym typeface="+mn-ea"/>
            </a:endParaRPr>
          </a:p>
        </p:txBody>
      </p:sp>
      <p:sp>
        <p:nvSpPr>
          <p:cNvPr id="14" name="文本框 13"/>
          <p:cNvSpPr txBox="1"/>
          <p:nvPr/>
        </p:nvSpPr>
        <p:spPr>
          <a:xfrm>
            <a:off x="11918950" y="375920"/>
            <a:ext cx="2658110"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Luring Sheep</a:t>
            </a:r>
            <a:endParaRPr lang="en-US" altLang="zh-CN" sz="2800">
              <a:latin typeface="微软雅黑" panose="020B0503020204020204" charset="-122"/>
              <a:ea typeface="微软雅黑" panose="020B0503020204020204" charset="-122"/>
              <a:sym typeface="+mn-ea"/>
            </a:endParaRPr>
          </a:p>
        </p:txBody>
      </p:sp>
      <p:sp>
        <p:nvSpPr>
          <p:cNvPr id="2" name="文本框 1"/>
          <p:cNvSpPr txBox="1"/>
          <p:nvPr/>
        </p:nvSpPr>
        <p:spPr>
          <a:xfrm>
            <a:off x="19168745" y="386080"/>
            <a:ext cx="1048385"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CNN</a:t>
            </a:r>
            <a:endParaRPr lang="en-US" altLang="zh-CN" sz="2800">
              <a:latin typeface="微软雅黑" panose="020B0503020204020204" charset="-122"/>
              <a:ea typeface="微软雅黑" panose="020B0503020204020204" charset="-122"/>
              <a:sym typeface="+mn-ea"/>
            </a:endParaRPr>
          </a:p>
        </p:txBody>
      </p:sp>
      <p:sp>
        <p:nvSpPr>
          <p:cNvPr id="6" name="文本框 5"/>
          <p:cNvSpPr txBox="1"/>
          <p:nvPr/>
        </p:nvSpPr>
        <p:spPr>
          <a:xfrm>
            <a:off x="486410" y="1759585"/>
            <a:ext cx="11532235" cy="922020"/>
          </a:xfrm>
          <a:prstGeom prst="rect">
            <a:avLst/>
          </a:prstGeom>
          <a:noFill/>
        </p:spPr>
        <p:txBody>
          <a:bodyPr wrap="none" rtlCol="0">
            <a:spAutoFit/>
          </a:bodyPr>
          <a:lstStyle/>
          <a:p>
            <a:pPr algn="l"/>
            <a:r>
              <a:rPr lang="en-US" altLang="zh-CN" sz="5400" b="1">
                <a:solidFill>
                  <a:srgbClr val="FF0000"/>
                </a:solidFill>
                <a:sym typeface="+mn-ea"/>
              </a:rPr>
              <a:t>Optimization1—Lighter, </a:t>
            </a:r>
            <a:r>
              <a:rPr lang="en-US" altLang="zh-CN" sz="5400" b="1">
                <a:solidFill>
                  <a:srgbClr val="FF0000"/>
                </a:solidFill>
                <a:ea typeface="宋体" panose="02010600030101010101" pitchFamily="2" charset="-122"/>
                <a:sym typeface="+mn-ea"/>
              </a:rPr>
              <a:t>Faster, Stronger</a:t>
            </a:r>
            <a:endParaRPr lang="en-US" altLang="zh-CN" sz="5400" b="1">
              <a:solidFill>
                <a:srgbClr val="FF0000"/>
              </a:solidFill>
            </a:endParaRPr>
          </a:p>
        </p:txBody>
      </p:sp>
      <p:sp>
        <p:nvSpPr>
          <p:cNvPr id="54" name="椭圆 53"/>
          <p:cNvSpPr/>
          <p:nvPr/>
        </p:nvSpPr>
        <p:spPr>
          <a:xfrm>
            <a:off x="18814415" y="529590"/>
            <a:ext cx="273685" cy="273685"/>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16" name="文本框 15"/>
          <p:cNvSpPr txBox="1"/>
          <p:nvPr/>
        </p:nvSpPr>
        <p:spPr>
          <a:xfrm>
            <a:off x="15573375" y="400050"/>
            <a:ext cx="2667000"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Task Analysis</a:t>
            </a:r>
            <a:endParaRPr lang="en-US" altLang="zh-CN" sz="2800">
              <a:latin typeface="微软雅黑" panose="020B0503020204020204" charset="-122"/>
              <a:ea typeface="微软雅黑" panose="020B0503020204020204" charset="-122"/>
              <a:sym typeface="+mn-ea"/>
            </a:endParaRPr>
          </a:p>
        </p:txBody>
      </p:sp>
      <p:sp>
        <p:nvSpPr>
          <p:cNvPr id="17" name="椭圆 16"/>
          <p:cNvSpPr/>
          <p:nvPr/>
        </p:nvSpPr>
        <p:spPr>
          <a:xfrm>
            <a:off x="15196185" y="529590"/>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5" name="文本框 4"/>
          <p:cNvSpPr txBox="1"/>
          <p:nvPr/>
        </p:nvSpPr>
        <p:spPr>
          <a:xfrm>
            <a:off x="984885" y="2939415"/>
            <a:ext cx="16397605" cy="706755"/>
          </a:xfrm>
          <a:prstGeom prst="rect">
            <a:avLst/>
          </a:prstGeom>
          <a:noFill/>
        </p:spPr>
        <p:txBody>
          <a:bodyPr wrap="square" rtlCol="0">
            <a:spAutoFit/>
          </a:bodyPr>
          <a:lstStyle/>
          <a:p>
            <a:pPr algn="l"/>
            <a:r>
              <a:rPr lang="en-US" altLang="zh-CN" sz="4000" b="1">
                <a:solidFill>
                  <a:srgbClr val="FF0000"/>
                </a:solidFill>
              </a:rPr>
              <a:t>Experime</a:t>
            </a:r>
            <a:r>
              <a:rPr lang="en-US" altLang="zh-CN" sz="4000" b="1">
                <a:solidFill>
                  <a:srgbClr val="FF0000"/>
                </a:solidFill>
                <a:sym typeface="+mn-ea"/>
              </a:rPr>
              <a:t>Experiment2-Not ALL the sheep have been CAUGHT!</a:t>
            </a:r>
            <a:endParaRPr lang="en-US" sz="4000" b="1">
              <a:solidFill>
                <a:srgbClr val="FF0000"/>
              </a:solidFill>
              <a:ea typeface="宋体" panose="02010600030101010101" pitchFamily="2" charset="-122"/>
            </a:endParaRPr>
          </a:p>
        </p:txBody>
      </p:sp>
      <p:sp>
        <p:nvSpPr>
          <p:cNvPr id="10" name="文本框 9"/>
          <p:cNvSpPr txBox="1"/>
          <p:nvPr/>
        </p:nvSpPr>
        <p:spPr>
          <a:xfrm>
            <a:off x="1333500" y="12197080"/>
            <a:ext cx="14154150" cy="645160"/>
          </a:xfrm>
          <a:prstGeom prst="rect">
            <a:avLst/>
          </a:prstGeom>
          <a:noFill/>
        </p:spPr>
        <p:txBody>
          <a:bodyPr wrap="none" rtlCol="0">
            <a:spAutoFit/>
          </a:bodyPr>
          <a:lstStyle/>
          <a:p>
            <a:pPr algn="l"/>
            <a:r>
              <a:rPr lang="en-US" sz="3600" b="1">
                <a:ea typeface="宋体" panose="02010600030101010101" pitchFamily="2" charset="-122"/>
                <a:sym typeface="+mn-ea"/>
              </a:rPr>
              <a:t>Normal CNN Architecture Finish the task successfully, but it’s not so good!</a:t>
            </a:r>
            <a:endParaRPr lang="en-US" sz="3600" b="1">
              <a:solidFill>
                <a:schemeClr val="tx1"/>
              </a:solidFill>
              <a:ea typeface="宋体" panose="02010600030101010101" pitchFamily="2" charset="-122"/>
              <a:sym typeface="+mn-ea"/>
            </a:endParaRPr>
          </a:p>
        </p:txBody>
      </p:sp>
      <p:sp>
        <p:nvSpPr>
          <p:cNvPr id="4" name="文本框 3"/>
          <p:cNvSpPr txBox="1"/>
          <p:nvPr/>
        </p:nvSpPr>
        <p:spPr>
          <a:xfrm>
            <a:off x="16464280" y="11687810"/>
            <a:ext cx="6719570" cy="1198880"/>
          </a:xfrm>
          <a:prstGeom prst="rect">
            <a:avLst/>
          </a:prstGeom>
          <a:noFill/>
        </p:spPr>
        <p:txBody>
          <a:bodyPr wrap="square" rtlCol="0">
            <a:spAutoFit/>
          </a:bodyPr>
          <a:lstStyle/>
          <a:p>
            <a:pPr algn="l"/>
            <a:r>
              <a:rPr lang="en-US" altLang="zh-CN" sz="3600" b="1">
                <a:ea typeface="宋体" panose="02010600030101010101" pitchFamily="2" charset="-122"/>
              </a:rPr>
              <a:t>Layer</a:t>
            </a:r>
            <a:r>
              <a:rPr lang="zh-CN" altLang="en-US" sz="3600" b="1">
                <a:ea typeface="宋体" panose="02010600030101010101" pitchFamily="2" charset="-122"/>
              </a:rPr>
              <a:t>：</a:t>
            </a:r>
            <a:r>
              <a:rPr lang="en-US" altLang="zh-CN" sz="3600" b="1">
                <a:ea typeface="宋体" panose="02010600030101010101" pitchFamily="2" charset="-122"/>
              </a:rPr>
              <a:t>[2</a:t>
            </a:r>
            <a:r>
              <a:rPr lang="zh-CN" altLang="en-US" sz="2800" b="1">
                <a:ea typeface="宋体" panose="02010600030101010101" pitchFamily="2" charset="-122"/>
              </a:rPr>
              <a:t>×</a:t>
            </a:r>
            <a:r>
              <a:rPr lang="en-US" altLang="zh-CN" sz="3600" b="1">
                <a:ea typeface="宋体" panose="02010600030101010101" pitchFamily="2" charset="-122"/>
              </a:rPr>
              <a:t>2Conv, 2</a:t>
            </a:r>
            <a:r>
              <a:rPr lang="zh-CN" altLang="en-US" sz="2800" b="1">
                <a:ea typeface="宋体" panose="02010600030101010101" pitchFamily="2" charset="-122"/>
                <a:sym typeface="+mn-ea"/>
              </a:rPr>
              <a:t>×</a:t>
            </a:r>
            <a:r>
              <a:rPr lang="en-US" altLang="zh-CN" sz="3600" b="1">
                <a:ea typeface="宋体" panose="02010600030101010101" pitchFamily="2" charset="-122"/>
              </a:rPr>
              <a:t>2Pool]</a:t>
            </a:r>
            <a:r>
              <a:rPr lang="zh-CN" altLang="en-US" sz="2800" b="1">
                <a:ea typeface="宋体" panose="02010600030101010101" pitchFamily="2" charset="-122"/>
              </a:rPr>
              <a:t>×</a:t>
            </a:r>
            <a:r>
              <a:rPr lang="en-US" altLang="zh-CN" sz="3600" b="1">
                <a:ea typeface="宋体" panose="02010600030101010101" pitchFamily="2" charset="-122"/>
              </a:rPr>
              <a:t>2+</a:t>
            </a:r>
            <a:endParaRPr lang="en-US" altLang="zh-CN" sz="3600" b="1">
              <a:ea typeface="宋体" panose="02010600030101010101" pitchFamily="2" charset="-122"/>
            </a:endParaRPr>
          </a:p>
          <a:p>
            <a:pPr algn="l"/>
            <a:r>
              <a:rPr lang="en-US" altLang="zh-CN" sz="3600" b="1">
                <a:ea typeface="宋体" panose="02010600030101010101" pitchFamily="2" charset="-122"/>
              </a:rPr>
              <a:t>	      GlobalPool+FCN</a:t>
            </a:r>
            <a:endParaRPr lang="en-US" altLang="zh-CN" sz="3600" b="1">
              <a:ea typeface="宋体" panose="02010600030101010101" pitchFamily="2" charset="-122"/>
            </a:endParaRPr>
          </a:p>
        </p:txBody>
      </p:sp>
      <p:sp>
        <p:nvSpPr>
          <p:cNvPr id="15" name="文本框 14"/>
          <p:cNvSpPr txBox="1"/>
          <p:nvPr/>
        </p:nvSpPr>
        <p:spPr>
          <a:xfrm>
            <a:off x="16567785" y="12886690"/>
            <a:ext cx="5376545" cy="645160"/>
          </a:xfrm>
          <a:prstGeom prst="rect">
            <a:avLst/>
          </a:prstGeom>
          <a:noFill/>
        </p:spPr>
        <p:txBody>
          <a:bodyPr wrap="none" rtlCol="0">
            <a:spAutoFit/>
          </a:bodyPr>
          <a:lstStyle/>
          <a:p>
            <a:r>
              <a:rPr lang="en-US" altLang="zh-CN" sz="3600" b="1">
                <a:ea typeface="宋体" panose="02010600030101010101" pitchFamily="2" charset="-122"/>
              </a:rPr>
              <a:t>TakingTime</a:t>
            </a:r>
            <a:r>
              <a:rPr lang="zh-CN" altLang="en-US" sz="3600" b="1">
                <a:ea typeface="宋体" panose="02010600030101010101" pitchFamily="2" charset="-122"/>
              </a:rPr>
              <a:t>：</a:t>
            </a:r>
            <a:r>
              <a:rPr lang="en-US" altLang="zh-CN" sz="3600">
                <a:ea typeface="宋体" panose="02010600030101010101" pitchFamily="2" charset="-122"/>
              </a:rPr>
              <a:t>about 1 hours</a:t>
            </a:r>
            <a:endParaRPr lang="en-US" altLang="zh-CN" sz="3600">
              <a:ea typeface="宋体" panose="02010600030101010101" pitchFamily="2" charset="-122"/>
            </a:endParaRPr>
          </a:p>
        </p:txBody>
      </p:sp>
      <p:pic>
        <p:nvPicPr>
          <p:cNvPr id="19" name="图片 18"/>
          <p:cNvPicPr>
            <a:picLocks noChangeAspect="1"/>
          </p:cNvPicPr>
          <p:nvPr/>
        </p:nvPicPr>
        <p:blipFill>
          <a:blip r:embed="rId1"/>
          <a:stretch>
            <a:fillRect/>
          </a:stretch>
        </p:blipFill>
        <p:spPr>
          <a:xfrm>
            <a:off x="13896975" y="5554980"/>
            <a:ext cx="10213340" cy="3505835"/>
          </a:xfrm>
          <a:prstGeom prst="rect">
            <a:avLst/>
          </a:prstGeom>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21743035" y="377825"/>
            <a:ext cx="2568575"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Responsibility</a:t>
            </a:r>
            <a:endParaRPr lang="zh-CN" altLang="en-US" sz="2800">
              <a:latin typeface="黑体" panose="02010609060101010101" charset="-122"/>
              <a:ea typeface="黑体" panose="02010609060101010101" charset="-122"/>
              <a:sym typeface="+mn-ea"/>
            </a:endParaRPr>
          </a:p>
        </p:txBody>
      </p:sp>
      <p:sp>
        <p:nvSpPr>
          <p:cNvPr id="9" name="椭圆 8"/>
          <p:cNvSpPr/>
          <p:nvPr/>
        </p:nvSpPr>
        <p:spPr>
          <a:xfrm>
            <a:off x="11419840" y="524510"/>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11" name="椭圆 10"/>
          <p:cNvSpPr/>
          <p:nvPr/>
        </p:nvSpPr>
        <p:spPr>
          <a:xfrm>
            <a:off x="21421090" y="495300"/>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cxnSp>
        <p:nvCxnSpPr>
          <p:cNvPr id="12" name="直接连接符 11"/>
          <p:cNvCxnSpPr/>
          <p:nvPr/>
        </p:nvCxnSpPr>
        <p:spPr>
          <a:xfrm>
            <a:off x="0" y="1501775"/>
            <a:ext cx="24268430" cy="0"/>
          </a:xfrm>
          <a:prstGeom prst="line">
            <a:avLst/>
          </a:prstGeom>
          <a:ln w="57150"/>
        </p:spPr>
        <p:style>
          <a:lnRef idx="1">
            <a:schemeClr val="dk1"/>
          </a:lnRef>
          <a:fillRef idx="0">
            <a:schemeClr val="dk1"/>
          </a:fillRef>
          <a:effectRef idx="0">
            <a:schemeClr val="dk1"/>
          </a:effectRef>
          <a:fontRef idx="minor">
            <a:schemeClr val="tx1"/>
          </a:fontRef>
        </p:style>
      </p:cxnSp>
      <p:sp>
        <p:nvSpPr>
          <p:cNvPr id="13" name="文本框 12"/>
          <p:cNvSpPr txBox="1"/>
          <p:nvPr/>
        </p:nvSpPr>
        <p:spPr>
          <a:xfrm>
            <a:off x="0" y="207010"/>
            <a:ext cx="11873865" cy="1106805"/>
          </a:xfrm>
          <a:prstGeom prst="rect">
            <a:avLst/>
          </a:prstGeom>
          <a:noFill/>
        </p:spPr>
        <p:txBody>
          <a:bodyPr wrap="square" rtlCol="0">
            <a:spAutoFit/>
          </a:bodyPr>
          <a:lstStyle/>
          <a:p>
            <a:r>
              <a:rPr lang="en-US" altLang="zh-CN" sz="6600" b="1">
                <a:latin typeface="微软雅黑" panose="020B0503020204020204" charset="-122"/>
                <a:ea typeface="微软雅黑" panose="020B0503020204020204" charset="-122"/>
              </a:rPr>
              <a:t>Approach</a:t>
            </a:r>
            <a:r>
              <a:rPr lang="en-US" altLang="zh-CN" sz="4400" b="1">
                <a:sym typeface="+mn-ea"/>
              </a:rPr>
              <a:t>ReLaCNN</a:t>
            </a:r>
            <a:endParaRPr lang="zh-CN" altLang="en-US" sz="4400" b="1">
              <a:sym typeface="+mn-ea"/>
            </a:endParaRPr>
          </a:p>
        </p:txBody>
      </p:sp>
      <p:sp>
        <p:nvSpPr>
          <p:cNvPr id="14" name="文本框 13"/>
          <p:cNvSpPr txBox="1"/>
          <p:nvPr/>
        </p:nvSpPr>
        <p:spPr>
          <a:xfrm>
            <a:off x="11918950" y="375920"/>
            <a:ext cx="2658110"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Luring Sheep</a:t>
            </a:r>
            <a:endParaRPr lang="en-US" altLang="zh-CN" sz="2800">
              <a:latin typeface="微软雅黑" panose="020B0503020204020204" charset="-122"/>
              <a:ea typeface="微软雅黑" panose="020B0503020204020204" charset="-122"/>
              <a:sym typeface="+mn-ea"/>
            </a:endParaRPr>
          </a:p>
        </p:txBody>
      </p:sp>
      <p:sp>
        <p:nvSpPr>
          <p:cNvPr id="2" name="文本框 1"/>
          <p:cNvSpPr txBox="1"/>
          <p:nvPr/>
        </p:nvSpPr>
        <p:spPr>
          <a:xfrm>
            <a:off x="18825845" y="386080"/>
            <a:ext cx="3037840"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ReLaCNN</a:t>
            </a:r>
            <a:endParaRPr lang="en-US" altLang="zh-CN" sz="2800">
              <a:latin typeface="微软雅黑" panose="020B0503020204020204" charset="-122"/>
              <a:ea typeface="微软雅黑" panose="020B0503020204020204" charset="-122"/>
              <a:sym typeface="+mn-ea"/>
            </a:endParaRPr>
          </a:p>
        </p:txBody>
      </p:sp>
      <p:sp>
        <p:nvSpPr>
          <p:cNvPr id="6" name="文本框 5"/>
          <p:cNvSpPr txBox="1"/>
          <p:nvPr/>
        </p:nvSpPr>
        <p:spPr>
          <a:xfrm>
            <a:off x="486410" y="1759585"/>
            <a:ext cx="11504295" cy="922020"/>
          </a:xfrm>
          <a:prstGeom prst="rect">
            <a:avLst/>
          </a:prstGeom>
          <a:noFill/>
        </p:spPr>
        <p:txBody>
          <a:bodyPr wrap="none" rtlCol="0">
            <a:spAutoFit/>
          </a:bodyPr>
          <a:lstStyle/>
          <a:p>
            <a:r>
              <a:rPr lang="en-US" altLang="zh-CN" sz="5400" b="1">
                <a:solidFill>
                  <a:srgbClr val="FF0000"/>
                </a:solidFill>
              </a:rPr>
              <a:t>Optimization2—Delicate Designed Conv</a:t>
            </a:r>
            <a:endParaRPr lang="en-US" altLang="zh-CN" sz="5400" b="1">
              <a:solidFill>
                <a:srgbClr val="FF0000"/>
              </a:solidFill>
              <a:ea typeface="宋体" panose="02010600030101010101" pitchFamily="2" charset="-122"/>
            </a:endParaRPr>
          </a:p>
        </p:txBody>
      </p:sp>
      <p:sp>
        <p:nvSpPr>
          <p:cNvPr id="54" name="椭圆 53"/>
          <p:cNvSpPr/>
          <p:nvPr/>
        </p:nvSpPr>
        <p:spPr>
          <a:xfrm>
            <a:off x="18454370" y="529590"/>
            <a:ext cx="273685" cy="273685"/>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16" name="文本框 15"/>
          <p:cNvSpPr txBox="1"/>
          <p:nvPr/>
        </p:nvSpPr>
        <p:spPr>
          <a:xfrm>
            <a:off x="15573375" y="400050"/>
            <a:ext cx="2667000"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Task Analysis</a:t>
            </a:r>
            <a:endParaRPr lang="en-US" altLang="zh-CN" sz="2800">
              <a:latin typeface="微软雅黑" panose="020B0503020204020204" charset="-122"/>
              <a:ea typeface="微软雅黑" panose="020B0503020204020204" charset="-122"/>
              <a:sym typeface="+mn-ea"/>
            </a:endParaRPr>
          </a:p>
        </p:txBody>
      </p:sp>
      <p:sp>
        <p:nvSpPr>
          <p:cNvPr id="17" name="椭圆 16"/>
          <p:cNvSpPr/>
          <p:nvPr/>
        </p:nvSpPr>
        <p:spPr>
          <a:xfrm>
            <a:off x="15196185" y="529590"/>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pic>
        <p:nvPicPr>
          <p:cNvPr id="18" name="图片 17"/>
          <p:cNvPicPr>
            <a:picLocks noChangeAspect="1"/>
          </p:cNvPicPr>
          <p:nvPr/>
        </p:nvPicPr>
        <p:blipFill>
          <a:blip r:embed="rId1"/>
          <a:stretch>
            <a:fillRect/>
          </a:stretch>
        </p:blipFill>
        <p:spPr>
          <a:xfrm>
            <a:off x="486410" y="3926205"/>
            <a:ext cx="6729730" cy="6221730"/>
          </a:xfrm>
          <a:prstGeom prst="rect">
            <a:avLst/>
          </a:prstGeom>
        </p:spPr>
      </p:pic>
      <p:sp>
        <p:nvSpPr>
          <p:cNvPr id="5" name="文本框 4"/>
          <p:cNvSpPr txBox="1"/>
          <p:nvPr/>
        </p:nvSpPr>
        <p:spPr>
          <a:xfrm>
            <a:off x="1002030" y="2939415"/>
            <a:ext cx="13297535" cy="768350"/>
          </a:xfrm>
          <a:prstGeom prst="rect">
            <a:avLst/>
          </a:prstGeom>
          <a:noFill/>
        </p:spPr>
        <p:txBody>
          <a:bodyPr wrap="none" rtlCol="0">
            <a:spAutoFit/>
          </a:bodyPr>
          <a:lstStyle/>
          <a:p>
            <a:r>
              <a:rPr lang="en-US" altLang="zh-CN" sz="4400" b="1">
                <a:solidFill>
                  <a:srgbClr val="FF0000"/>
                </a:solidFill>
              </a:rPr>
              <a:t>Delicate Design CNN Architecture—Reasonable, Fittable!</a:t>
            </a:r>
            <a:endParaRPr lang="en-US" altLang="zh-CN" sz="4400" b="1">
              <a:solidFill>
                <a:srgbClr val="FF0000"/>
              </a:solidFill>
            </a:endParaRPr>
          </a:p>
        </p:txBody>
      </p:sp>
      <p:pic>
        <p:nvPicPr>
          <p:cNvPr id="3" name="图片 2"/>
          <p:cNvPicPr>
            <a:picLocks noChangeAspect="1"/>
          </p:cNvPicPr>
          <p:nvPr/>
        </p:nvPicPr>
        <p:blipFill>
          <a:blip r:embed="rId2"/>
          <a:stretch>
            <a:fillRect/>
          </a:stretch>
        </p:blipFill>
        <p:spPr>
          <a:xfrm>
            <a:off x="8429625" y="3965575"/>
            <a:ext cx="14230985" cy="5760720"/>
          </a:xfrm>
          <a:prstGeom prst="rect">
            <a:avLst/>
          </a:prstGeom>
        </p:spPr>
      </p:pic>
      <p:cxnSp>
        <p:nvCxnSpPr>
          <p:cNvPr id="10" name="直接连接符 9"/>
          <p:cNvCxnSpPr/>
          <p:nvPr/>
        </p:nvCxnSpPr>
        <p:spPr>
          <a:xfrm>
            <a:off x="12831445" y="8497570"/>
            <a:ext cx="0" cy="4344670"/>
          </a:xfrm>
          <a:prstGeom prst="line">
            <a:avLst/>
          </a:prstGeom>
          <a:ln w="38100"/>
        </p:spPr>
        <p:style>
          <a:lnRef idx="2">
            <a:schemeClr val="dk1"/>
          </a:lnRef>
          <a:fillRef idx="0">
            <a:schemeClr val="dk1"/>
          </a:fillRef>
          <a:effectRef idx="1">
            <a:schemeClr val="dk1"/>
          </a:effectRef>
          <a:fontRef idx="minor">
            <a:schemeClr val="tx1"/>
          </a:fontRef>
        </p:style>
      </p:cxnSp>
      <p:cxnSp>
        <p:nvCxnSpPr>
          <p:cNvPr id="19" name="直接连接符 18"/>
          <p:cNvCxnSpPr/>
          <p:nvPr/>
        </p:nvCxnSpPr>
        <p:spPr>
          <a:xfrm>
            <a:off x="20579715" y="8288655"/>
            <a:ext cx="0" cy="4344670"/>
          </a:xfrm>
          <a:prstGeom prst="line">
            <a:avLst/>
          </a:prstGeom>
          <a:ln w="38100"/>
        </p:spPr>
        <p:style>
          <a:lnRef idx="2">
            <a:schemeClr val="dk1"/>
          </a:lnRef>
          <a:fillRef idx="0">
            <a:schemeClr val="dk1"/>
          </a:fillRef>
          <a:effectRef idx="1">
            <a:schemeClr val="dk1"/>
          </a:effectRef>
          <a:fontRef idx="minor">
            <a:schemeClr val="tx1"/>
          </a:fontRef>
        </p:style>
      </p:cxnSp>
      <p:sp>
        <p:nvSpPr>
          <p:cNvPr id="21" name="文本框 20"/>
          <p:cNvSpPr txBox="1"/>
          <p:nvPr/>
        </p:nvSpPr>
        <p:spPr>
          <a:xfrm>
            <a:off x="8429625" y="9351645"/>
            <a:ext cx="4443095" cy="1568450"/>
          </a:xfrm>
          <a:prstGeom prst="rect">
            <a:avLst/>
          </a:prstGeom>
          <a:noFill/>
        </p:spPr>
        <p:txBody>
          <a:bodyPr wrap="none" rtlCol="0">
            <a:spAutoFit/>
          </a:bodyPr>
          <a:lstStyle/>
          <a:p>
            <a:r>
              <a:rPr lang="en-US" altLang="zh-CN" sz="3200" b="1">
                <a:solidFill>
                  <a:srgbClr val="FF0000"/>
                </a:solidFill>
              </a:rPr>
              <a:t>Position Bluring</a:t>
            </a:r>
            <a:r>
              <a:rPr lang="en-US" altLang="zh-CN" sz="3200">
                <a:solidFill>
                  <a:srgbClr val="FF0000"/>
                </a:solidFill>
              </a:rPr>
              <a:t> </a:t>
            </a:r>
            <a:endParaRPr lang="en-US" altLang="zh-CN" sz="3200">
              <a:solidFill>
                <a:srgbClr val="FF0000"/>
              </a:solidFill>
            </a:endParaRPr>
          </a:p>
          <a:p>
            <a:r>
              <a:rPr lang="en-US" altLang="zh-CN" sz="3200">
                <a:solidFill>
                  <a:srgbClr val="FF0000"/>
                </a:solidFill>
              </a:rPr>
              <a:t> Decrease </a:t>
            </a:r>
            <a:r>
              <a:rPr lang="en-US" altLang="zh-CN" sz="3200" b="1">
                <a:solidFill>
                  <a:srgbClr val="FF0000"/>
                </a:solidFill>
              </a:rPr>
              <a:t>75%</a:t>
            </a:r>
            <a:r>
              <a:rPr lang="en-US" altLang="zh-CN" sz="3200">
                <a:solidFill>
                  <a:srgbClr val="FF0000"/>
                </a:solidFill>
              </a:rPr>
              <a:t>  searching </a:t>
            </a:r>
            <a:endParaRPr lang="en-US" altLang="zh-CN" sz="3200">
              <a:solidFill>
                <a:srgbClr val="FF0000"/>
              </a:solidFill>
            </a:endParaRPr>
          </a:p>
          <a:p>
            <a:r>
              <a:rPr lang="en-US" altLang="zh-CN" sz="3200">
                <a:solidFill>
                  <a:srgbClr val="FF0000"/>
                </a:solidFill>
              </a:rPr>
              <a:t>space</a:t>
            </a:r>
            <a:endParaRPr lang="en-US" altLang="zh-CN" sz="3200">
              <a:solidFill>
                <a:srgbClr val="FF0000"/>
              </a:solidFill>
            </a:endParaRPr>
          </a:p>
        </p:txBody>
      </p:sp>
      <p:sp>
        <p:nvSpPr>
          <p:cNvPr id="22" name="文本框 21"/>
          <p:cNvSpPr txBox="1"/>
          <p:nvPr/>
        </p:nvSpPr>
        <p:spPr>
          <a:xfrm>
            <a:off x="13326110" y="9386570"/>
            <a:ext cx="6313170" cy="1076325"/>
          </a:xfrm>
          <a:prstGeom prst="rect">
            <a:avLst/>
          </a:prstGeom>
          <a:noFill/>
        </p:spPr>
        <p:txBody>
          <a:bodyPr wrap="none" rtlCol="0">
            <a:spAutoFit/>
          </a:bodyPr>
          <a:lstStyle/>
          <a:p>
            <a:r>
              <a:rPr lang="en-US" altLang="zh-CN" sz="3200" b="1">
                <a:solidFill>
                  <a:srgbClr val="FF0000"/>
                </a:solidFill>
              </a:rPr>
              <a:t>Trans Positon Space to Action Space </a:t>
            </a:r>
            <a:endParaRPr lang="en-US" altLang="zh-CN" sz="3200" b="1">
              <a:solidFill>
                <a:srgbClr val="FF0000"/>
              </a:solidFill>
            </a:endParaRPr>
          </a:p>
          <a:p>
            <a:r>
              <a:rPr lang="en-US" altLang="zh-CN" sz="3200">
                <a:solidFill>
                  <a:srgbClr val="FF0000"/>
                </a:solidFill>
              </a:rPr>
              <a:t>A </a:t>
            </a:r>
            <a:r>
              <a:rPr lang="en-US" altLang="zh-CN" sz="3200" b="1">
                <a:solidFill>
                  <a:srgbClr val="FF0000"/>
                </a:solidFill>
              </a:rPr>
              <a:t>MLP-like</a:t>
            </a:r>
            <a:r>
              <a:rPr lang="en-US" altLang="zh-CN" sz="3200">
                <a:solidFill>
                  <a:srgbClr val="FF0000"/>
                </a:solidFill>
              </a:rPr>
              <a:t> architecture for learning</a:t>
            </a:r>
            <a:endParaRPr lang="en-US" altLang="zh-CN" sz="3200">
              <a:solidFill>
                <a:srgbClr val="FF0000"/>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b72d21cda35ee1d88f2869a5818e458"/>
          <p:cNvPicPr>
            <a:picLocks noChangeAspect="1"/>
          </p:cNvPicPr>
          <p:nvPr/>
        </p:nvPicPr>
        <p:blipFill>
          <a:blip r:embed="rId1"/>
          <a:stretch>
            <a:fillRect/>
          </a:stretch>
        </p:blipFill>
        <p:spPr>
          <a:xfrm>
            <a:off x="8375650" y="4004310"/>
            <a:ext cx="8818245" cy="6613525"/>
          </a:xfrm>
          <a:prstGeom prst="rect">
            <a:avLst/>
          </a:prstGeom>
        </p:spPr>
      </p:pic>
      <p:sp>
        <p:nvSpPr>
          <p:cNvPr id="7" name="文本框 6"/>
          <p:cNvSpPr txBox="1"/>
          <p:nvPr/>
        </p:nvSpPr>
        <p:spPr>
          <a:xfrm>
            <a:off x="21743035" y="377825"/>
            <a:ext cx="2568575"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Responsibility</a:t>
            </a:r>
            <a:endParaRPr lang="zh-CN" altLang="en-US" sz="2800">
              <a:latin typeface="黑体" panose="02010609060101010101" charset="-122"/>
              <a:ea typeface="黑体" panose="02010609060101010101" charset="-122"/>
              <a:sym typeface="+mn-ea"/>
            </a:endParaRPr>
          </a:p>
        </p:txBody>
      </p:sp>
      <p:sp>
        <p:nvSpPr>
          <p:cNvPr id="9" name="椭圆 8"/>
          <p:cNvSpPr/>
          <p:nvPr/>
        </p:nvSpPr>
        <p:spPr>
          <a:xfrm>
            <a:off x="11419840" y="524510"/>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11" name="椭圆 10"/>
          <p:cNvSpPr/>
          <p:nvPr/>
        </p:nvSpPr>
        <p:spPr>
          <a:xfrm>
            <a:off x="21421090" y="495300"/>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cxnSp>
        <p:nvCxnSpPr>
          <p:cNvPr id="12" name="直接连接符 11"/>
          <p:cNvCxnSpPr/>
          <p:nvPr/>
        </p:nvCxnSpPr>
        <p:spPr>
          <a:xfrm>
            <a:off x="0" y="1501775"/>
            <a:ext cx="24268430" cy="0"/>
          </a:xfrm>
          <a:prstGeom prst="line">
            <a:avLst/>
          </a:prstGeom>
          <a:ln w="57150"/>
        </p:spPr>
        <p:style>
          <a:lnRef idx="1">
            <a:schemeClr val="dk1"/>
          </a:lnRef>
          <a:fillRef idx="0">
            <a:schemeClr val="dk1"/>
          </a:fillRef>
          <a:effectRef idx="0">
            <a:schemeClr val="dk1"/>
          </a:effectRef>
          <a:fontRef idx="minor">
            <a:schemeClr val="tx1"/>
          </a:fontRef>
        </p:style>
      </p:cxnSp>
      <p:sp>
        <p:nvSpPr>
          <p:cNvPr id="13" name="文本框 12"/>
          <p:cNvSpPr txBox="1"/>
          <p:nvPr/>
        </p:nvSpPr>
        <p:spPr>
          <a:xfrm>
            <a:off x="0" y="207010"/>
            <a:ext cx="11873865" cy="1106805"/>
          </a:xfrm>
          <a:prstGeom prst="rect">
            <a:avLst/>
          </a:prstGeom>
          <a:noFill/>
        </p:spPr>
        <p:txBody>
          <a:bodyPr wrap="square" rtlCol="0">
            <a:spAutoFit/>
          </a:bodyPr>
          <a:lstStyle/>
          <a:p>
            <a:r>
              <a:rPr lang="en-US" altLang="zh-CN" sz="6600" b="1">
                <a:latin typeface="微软雅黑" panose="020B0503020204020204" charset="-122"/>
                <a:ea typeface="微软雅黑" panose="020B0503020204020204" charset="-122"/>
              </a:rPr>
              <a:t>Approach</a:t>
            </a:r>
            <a:r>
              <a:rPr lang="en-US" altLang="zh-CN" sz="4400" b="1">
                <a:sym typeface="+mn-ea"/>
              </a:rPr>
              <a:t>ReLaCNN</a:t>
            </a:r>
            <a:endParaRPr lang="en-US" altLang="zh-CN" sz="4400" b="1">
              <a:sym typeface="+mn-ea"/>
            </a:endParaRPr>
          </a:p>
        </p:txBody>
      </p:sp>
      <p:sp>
        <p:nvSpPr>
          <p:cNvPr id="14" name="文本框 13"/>
          <p:cNvSpPr txBox="1"/>
          <p:nvPr/>
        </p:nvSpPr>
        <p:spPr>
          <a:xfrm>
            <a:off x="11918950" y="375920"/>
            <a:ext cx="2658110"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Luring Sheep</a:t>
            </a:r>
            <a:endParaRPr lang="en-US" altLang="zh-CN" sz="2800">
              <a:latin typeface="微软雅黑" panose="020B0503020204020204" charset="-122"/>
              <a:ea typeface="微软雅黑" panose="020B0503020204020204" charset="-122"/>
              <a:sym typeface="+mn-ea"/>
            </a:endParaRPr>
          </a:p>
        </p:txBody>
      </p:sp>
      <p:sp>
        <p:nvSpPr>
          <p:cNvPr id="2" name="文本框 1"/>
          <p:cNvSpPr txBox="1"/>
          <p:nvPr/>
        </p:nvSpPr>
        <p:spPr>
          <a:xfrm>
            <a:off x="19083020" y="386080"/>
            <a:ext cx="1993900"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ReLaCNN</a:t>
            </a:r>
            <a:endParaRPr lang="en-US" altLang="zh-CN" sz="2800">
              <a:latin typeface="微软雅黑" panose="020B0503020204020204" charset="-122"/>
              <a:ea typeface="微软雅黑" panose="020B0503020204020204" charset="-122"/>
              <a:sym typeface="+mn-ea"/>
            </a:endParaRPr>
          </a:p>
        </p:txBody>
      </p:sp>
      <p:sp>
        <p:nvSpPr>
          <p:cNvPr id="6" name="文本框 5"/>
          <p:cNvSpPr txBox="1"/>
          <p:nvPr/>
        </p:nvSpPr>
        <p:spPr>
          <a:xfrm>
            <a:off x="486410" y="1759585"/>
            <a:ext cx="13976350" cy="922020"/>
          </a:xfrm>
          <a:prstGeom prst="rect">
            <a:avLst/>
          </a:prstGeom>
          <a:noFill/>
        </p:spPr>
        <p:txBody>
          <a:bodyPr wrap="none" rtlCol="0">
            <a:spAutoFit/>
          </a:bodyPr>
          <a:lstStyle/>
          <a:p>
            <a:pPr algn="l"/>
            <a:r>
              <a:rPr lang="en-US" altLang="zh-CN" sz="5400" b="1">
                <a:solidFill>
                  <a:srgbClr val="FF0000"/>
                </a:solidFill>
                <a:sym typeface="+mn-ea"/>
              </a:rPr>
              <a:t>Optimization2—Lighter, </a:t>
            </a:r>
            <a:r>
              <a:rPr lang="en-US" altLang="zh-CN" sz="5400" b="1">
                <a:solidFill>
                  <a:srgbClr val="FF0000"/>
                </a:solidFill>
                <a:ea typeface="宋体" panose="02010600030101010101" pitchFamily="2" charset="-122"/>
                <a:sym typeface="+mn-ea"/>
              </a:rPr>
              <a:t>Faster, Stronger, Fittable</a:t>
            </a:r>
            <a:endParaRPr lang="en-US" altLang="zh-CN" sz="5400" b="1">
              <a:solidFill>
                <a:srgbClr val="FF0000"/>
              </a:solidFill>
            </a:endParaRPr>
          </a:p>
        </p:txBody>
      </p:sp>
      <p:sp>
        <p:nvSpPr>
          <p:cNvPr id="54" name="椭圆 53"/>
          <p:cNvSpPr/>
          <p:nvPr/>
        </p:nvSpPr>
        <p:spPr>
          <a:xfrm>
            <a:off x="18711545" y="529590"/>
            <a:ext cx="273685" cy="273685"/>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16" name="文本框 15"/>
          <p:cNvSpPr txBox="1"/>
          <p:nvPr/>
        </p:nvSpPr>
        <p:spPr>
          <a:xfrm>
            <a:off x="15573375" y="400050"/>
            <a:ext cx="2667000"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Task Analysis</a:t>
            </a:r>
            <a:endParaRPr lang="en-US" altLang="zh-CN" sz="2800">
              <a:latin typeface="微软雅黑" panose="020B0503020204020204" charset="-122"/>
              <a:ea typeface="微软雅黑" panose="020B0503020204020204" charset="-122"/>
              <a:sym typeface="+mn-ea"/>
            </a:endParaRPr>
          </a:p>
        </p:txBody>
      </p:sp>
      <p:sp>
        <p:nvSpPr>
          <p:cNvPr id="17" name="椭圆 16"/>
          <p:cNvSpPr/>
          <p:nvPr/>
        </p:nvSpPr>
        <p:spPr>
          <a:xfrm>
            <a:off x="15196185" y="529590"/>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5" name="文本框 4"/>
          <p:cNvSpPr txBox="1"/>
          <p:nvPr/>
        </p:nvSpPr>
        <p:spPr>
          <a:xfrm>
            <a:off x="1002030" y="2939415"/>
            <a:ext cx="7745095" cy="583565"/>
          </a:xfrm>
          <a:prstGeom prst="rect">
            <a:avLst/>
          </a:prstGeom>
          <a:noFill/>
        </p:spPr>
        <p:txBody>
          <a:bodyPr wrap="none" rtlCol="0">
            <a:spAutoFit/>
          </a:bodyPr>
          <a:lstStyle/>
          <a:p>
            <a:r>
              <a:rPr lang="en-US" altLang="zh-CN" sz="3200" b="1">
                <a:solidFill>
                  <a:srgbClr val="FF0000"/>
                </a:solidFill>
              </a:rPr>
              <a:t>Experiment3- ALL the sheep can be CAUGHT!</a:t>
            </a:r>
            <a:endParaRPr lang="en-US" altLang="zh-CN" sz="3200" b="1">
              <a:solidFill>
                <a:srgbClr val="FF0000"/>
              </a:solidFill>
            </a:endParaRPr>
          </a:p>
        </p:txBody>
      </p:sp>
      <p:sp>
        <p:nvSpPr>
          <p:cNvPr id="10" name="文本框 9"/>
          <p:cNvSpPr txBox="1"/>
          <p:nvPr/>
        </p:nvSpPr>
        <p:spPr>
          <a:xfrm>
            <a:off x="758190" y="11616055"/>
            <a:ext cx="17021810" cy="706755"/>
          </a:xfrm>
          <a:prstGeom prst="rect">
            <a:avLst/>
          </a:prstGeom>
          <a:noFill/>
        </p:spPr>
        <p:txBody>
          <a:bodyPr wrap="none" rtlCol="0">
            <a:spAutoFit/>
          </a:bodyPr>
          <a:lstStyle/>
          <a:p>
            <a:r>
              <a:rPr lang="en-US" sz="4000" b="1">
                <a:solidFill>
                  <a:schemeClr val="tx1"/>
                </a:solidFill>
                <a:ea typeface="宋体" panose="02010600030101010101" pitchFamily="2" charset="-122"/>
              </a:rPr>
              <a:t>Delighted Designed CNN Architecture Has a </a:t>
            </a:r>
            <a:r>
              <a:rPr lang="en-US" sz="4000" b="1">
                <a:solidFill>
                  <a:srgbClr val="FF0000"/>
                </a:solidFill>
                <a:ea typeface="宋体" panose="02010600030101010101" pitchFamily="2" charset="-122"/>
              </a:rPr>
              <a:t>Higher</a:t>
            </a:r>
            <a:r>
              <a:rPr lang="en-US" sz="4000" b="1">
                <a:solidFill>
                  <a:schemeClr val="tx1"/>
                </a:solidFill>
                <a:ea typeface="宋体" panose="02010600030101010101" pitchFamily="2" charset="-122"/>
              </a:rPr>
              <a:t> max reward than Rough CNN</a:t>
            </a:r>
            <a:endParaRPr lang="en-US" sz="4000" b="1">
              <a:solidFill>
                <a:schemeClr val="tx1"/>
              </a:solidFill>
              <a:ea typeface="宋体" panose="02010600030101010101" pitchFamily="2" charset="-122"/>
            </a:endParaRPr>
          </a:p>
        </p:txBody>
      </p:sp>
      <p:graphicFrame>
        <p:nvGraphicFramePr>
          <p:cNvPr id="38" name="表格 37"/>
          <p:cNvGraphicFramePr/>
          <p:nvPr>
            <p:custDataLst>
              <p:tags r:id="rId2"/>
            </p:custDataLst>
          </p:nvPr>
        </p:nvGraphicFramePr>
        <p:xfrm>
          <a:off x="17359630" y="4494530"/>
          <a:ext cx="5382260" cy="6123305"/>
        </p:xfrm>
        <a:graphic>
          <a:graphicData uri="http://schemas.openxmlformats.org/drawingml/2006/table">
            <a:tbl>
              <a:tblPr firstRow="1" bandRow="1">
                <a:tableStyleId>{5C22544A-7EE6-4342-B048-85BDC9FD1C3A}</a:tableStyleId>
              </a:tblPr>
              <a:tblGrid>
                <a:gridCol w="2232660"/>
                <a:gridCol w="3149600"/>
              </a:tblGrid>
              <a:tr h="1015365">
                <a:tc>
                  <a:txBody>
                    <a:bodyPr/>
                    <a:lstStyle/>
                    <a:p>
                      <a:pPr algn="ctr">
                        <a:buNone/>
                      </a:pPr>
                      <a:r>
                        <a:rPr lang="en-US" altLang="zh-CN" sz="3200" b="1" dirty="0">
                          <a:latin typeface="黑体" panose="02010609060101010101" charset="-122"/>
                          <a:ea typeface="黑体" panose="02010609060101010101" charset="-122"/>
                          <a:cs typeface="Times New Roman" panose="02020603050405020304" charset="0"/>
                        </a:rPr>
                        <a:t>Reward</a:t>
                      </a:r>
                      <a:endParaRPr lang="en-US" altLang="zh-CN" sz="3200" b="1" dirty="0">
                        <a:latin typeface="黑体" panose="02010609060101010101" charset="-122"/>
                        <a:ea typeface="黑体" panose="02010609060101010101" charset="-122"/>
                        <a:cs typeface="Times New Roman" panose="02020603050405020304" charset="0"/>
                      </a:endParaRPr>
                    </a:p>
                  </a:txBody>
                  <a:tcPr anchor="ctr">
                    <a:lnB w="12700" cmpd="sng">
                      <a:solidFill>
                        <a:schemeClr val="tx1"/>
                      </a:solidFill>
                      <a:prstDash val="solid"/>
                    </a:lnB>
                    <a:solidFill>
                      <a:schemeClr val="accent2"/>
                    </a:solidFill>
                  </a:tcPr>
                </a:tc>
                <a:tc>
                  <a:txBody>
                    <a:bodyPr/>
                    <a:lstStyle/>
                    <a:p>
                      <a:pPr algn="ctr">
                        <a:buNone/>
                      </a:pPr>
                      <a:r>
                        <a:rPr lang="en-US" altLang="zh-CN" sz="3200" b="1" dirty="0">
                          <a:latin typeface="黑体" panose="02010609060101010101" charset="-122"/>
                          <a:ea typeface="黑体" panose="02010609060101010101" charset="-122"/>
                          <a:cs typeface="Times New Roman" panose="02020603050405020304" charset="0"/>
                        </a:rPr>
                        <a:t>Value</a:t>
                      </a:r>
                      <a:endParaRPr lang="en-US" altLang="zh-CN" sz="3200" b="1" dirty="0">
                        <a:latin typeface="黑体" panose="02010609060101010101" charset="-122"/>
                        <a:ea typeface="黑体" panose="02010609060101010101" charset="-122"/>
                        <a:cs typeface="Times New Roman" panose="02020603050405020304" charset="0"/>
                      </a:endParaRPr>
                    </a:p>
                  </a:txBody>
                  <a:tcPr anchor="ctr">
                    <a:lnB w="12700" cmpd="sng">
                      <a:solidFill>
                        <a:schemeClr val="tx1"/>
                      </a:solidFill>
                      <a:prstDash val="solid"/>
                    </a:lnB>
                    <a:solidFill>
                      <a:schemeClr val="accent2"/>
                    </a:solidFill>
                  </a:tcPr>
                </a:tc>
              </a:tr>
              <a:tr h="1675765">
                <a:tc>
                  <a:txBody>
                    <a:bodyPr/>
                    <a:lstStyle/>
                    <a:p>
                      <a:pPr algn="ctr">
                        <a:buNone/>
                      </a:pPr>
                      <a:r>
                        <a:rPr lang="en-US" altLang="zh-CN" sz="3200" b="0" dirty="0">
                          <a:latin typeface="Times New Roman" panose="02020603050405020304" charset="0"/>
                          <a:cs typeface="Times New Roman" panose="02020603050405020304" charset="0"/>
                        </a:rPr>
                        <a:t>average </a:t>
                      </a:r>
                      <a:endParaRPr lang="en-US" altLang="zh-CN" sz="3200" b="0" dirty="0">
                        <a:latin typeface="Times New Roman" panose="02020603050405020304" charset="0"/>
                        <a:cs typeface="Times New Roman" panose="02020603050405020304" charset="0"/>
                      </a:endParaRPr>
                    </a:p>
                  </a:txBody>
                  <a:tcPr anchor="ct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solidFill>
                      <a:schemeClr val="bg1"/>
                    </a:solidFill>
                  </a:tcPr>
                </a:tc>
                <a:tc>
                  <a:txBody>
                    <a:bodyPr/>
                    <a:lstStyle/>
                    <a:p>
                      <a:pPr algn="ctr">
                        <a:buClrTx/>
                        <a:buSzTx/>
                        <a:buFontTx/>
                        <a:buNone/>
                      </a:pPr>
                      <a:r>
                        <a:rPr lang="en-US" altLang="zh-CN" sz="3200" b="0" dirty="0">
                          <a:latin typeface="Times New Roman" panose="02020603050405020304" charset="0"/>
                          <a:cs typeface="Times New Roman" panose="02020603050405020304" charset="0"/>
                          <a:sym typeface="+mn-ea"/>
                        </a:rPr>
                        <a:t>-377.71</a:t>
                      </a:r>
                      <a:endParaRPr lang="en-US" altLang="zh-CN" sz="3200" b="0" dirty="0">
                        <a:latin typeface="Times New Roman" panose="02020603050405020304" charset="0"/>
                        <a:cs typeface="Times New Roman" panose="02020603050405020304" charset="0"/>
                        <a:sym typeface="+mn-ea"/>
                      </a:endParaRPr>
                    </a:p>
                  </a:txBody>
                  <a:tcPr anchor="ct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solidFill>
                      <a:schemeClr val="bg1"/>
                    </a:solidFill>
                  </a:tcPr>
                </a:tc>
              </a:tr>
              <a:tr h="1793875">
                <a:tc>
                  <a:txBody>
                    <a:bodyPr/>
                    <a:lstStyle/>
                    <a:p>
                      <a:pPr algn="ctr">
                        <a:buNone/>
                      </a:pPr>
                      <a:r>
                        <a:rPr lang="en-US" altLang="zh-CN" sz="3200" b="0" dirty="0">
                          <a:latin typeface="Times New Roman" panose="02020603050405020304" charset="0"/>
                          <a:cs typeface="Times New Roman" panose="02020603050405020304" charset="0"/>
                        </a:rPr>
                        <a:t>max </a:t>
                      </a:r>
                      <a:endParaRPr lang="en-US" altLang="zh-CN" sz="3200" b="0" dirty="0">
                        <a:latin typeface="Times New Roman" panose="02020603050405020304" charset="0"/>
                        <a:cs typeface="Times New Roman" panose="02020603050405020304" charset="0"/>
                      </a:endParaRPr>
                    </a:p>
                  </a:txBody>
                  <a:tcPr anchor="ctr">
                    <a:lnL w="12700" cmpd="sng">
                      <a:solidFill>
                        <a:schemeClr val="tx1"/>
                      </a:solidFill>
                      <a:prstDash val="solid"/>
                    </a:lnL>
                    <a:lnR w="12700" cmpd="sng">
                      <a:solidFill>
                        <a:schemeClr val="tx1"/>
                      </a:solidFill>
                      <a:prstDash val="solid"/>
                    </a:lnR>
                    <a:lnT w="12700" cmpd="sng">
                      <a:solidFill>
                        <a:schemeClr val="tx1"/>
                      </a:solidFill>
                      <a:prstDash val="solid"/>
                    </a:lnT>
                    <a:lnB w="12700" cap="flat" cmpd="sng" algn="ctr">
                      <a:solidFill>
                        <a:schemeClr val="tx1"/>
                      </a:solidFill>
                      <a:prstDash val="solid"/>
                      <a:round/>
                      <a:headEnd type="none" w="med" len="med"/>
                      <a:tailEnd type="none" w="med" len="med"/>
                    </a:lnB>
                    <a:solidFill>
                      <a:schemeClr val="bg1"/>
                    </a:solidFill>
                  </a:tcPr>
                </a:tc>
                <a:tc>
                  <a:txBody>
                    <a:bodyPr/>
                    <a:lstStyle/>
                    <a:p>
                      <a:pPr algn="ctr">
                        <a:buClrTx/>
                        <a:buSzTx/>
                        <a:buFontTx/>
                        <a:buNone/>
                      </a:pPr>
                      <a:r>
                        <a:rPr lang="en-US" altLang="zh-CN" sz="3200" dirty="0">
                          <a:latin typeface="Times New Roman" panose="02020603050405020304" charset="0"/>
                          <a:cs typeface="Times New Roman" panose="02020603050405020304" charset="0"/>
                        </a:rPr>
                        <a:t>99.720</a:t>
                      </a:r>
                      <a:endParaRPr lang="en-US" altLang="zh-CN" sz="3200" dirty="0">
                        <a:latin typeface="Times New Roman" panose="02020603050405020304" charset="0"/>
                        <a:cs typeface="Times New Roman" panose="02020603050405020304" charset="0"/>
                      </a:endParaRPr>
                    </a:p>
                  </a:txBody>
                  <a:tcPr anchor="ctr">
                    <a:lnL w="12700" cmpd="sng">
                      <a:solidFill>
                        <a:schemeClr val="tx1"/>
                      </a:solidFill>
                      <a:prstDash val="solid"/>
                    </a:lnL>
                    <a:lnR w="12700" cmpd="sng">
                      <a:solidFill>
                        <a:schemeClr val="tx1"/>
                      </a:solidFill>
                      <a:prstDash val="solid"/>
                    </a:lnR>
                    <a:lnT w="12700" cmpd="sng">
                      <a:solidFill>
                        <a:schemeClr val="tx1"/>
                      </a:solidFill>
                      <a:prstDash val="solid"/>
                    </a:lnT>
                    <a:lnB w="12700" cap="flat" cmpd="sng" algn="ctr">
                      <a:solidFill>
                        <a:schemeClr val="tx1"/>
                      </a:solidFill>
                      <a:prstDash val="solid"/>
                      <a:round/>
                      <a:headEnd type="none" w="med" len="med"/>
                      <a:tailEnd type="none" w="med" len="med"/>
                    </a:lnB>
                    <a:solidFill>
                      <a:schemeClr val="bg1"/>
                    </a:solidFill>
                  </a:tcPr>
                </a:tc>
              </a:tr>
              <a:tr h="1638300">
                <a:tc>
                  <a:txBody>
                    <a:bodyPr/>
                    <a:lstStyle/>
                    <a:p>
                      <a:pPr algn="ctr">
                        <a:buNone/>
                      </a:pPr>
                      <a:r>
                        <a:rPr lang="en-US" altLang="zh-CN" sz="3200" b="0" dirty="0">
                          <a:latin typeface="Times New Roman" panose="02020603050405020304" charset="0"/>
                          <a:cs typeface="Times New Roman" panose="02020603050405020304" charset="0"/>
                        </a:rPr>
                        <a:t>loss</a:t>
                      </a:r>
                      <a:endParaRPr lang="en-US" altLang="zh-CN" sz="3200" b="0" dirty="0">
                        <a:latin typeface="Times New Roman" panose="02020603050405020304" charset="0"/>
                        <a:cs typeface="Times New Roman" panose="02020603050405020304" charset="0"/>
                      </a:endParaRPr>
                    </a:p>
                  </a:txBody>
                  <a:tcPr anchor="ctr">
                    <a:lnL w="12700" cmpd="sng">
                      <a:solidFill>
                        <a:schemeClr val="tx1"/>
                      </a:solidFill>
                      <a:prstDash val="solid"/>
                    </a:lnL>
                    <a:lnR w="12700" cmpd="sng">
                      <a:solidFill>
                        <a:schemeClr val="tx1"/>
                      </a:solidFill>
                      <a:prstDash val="solid"/>
                    </a:lnR>
                    <a:lnT w="12700" cmpd="sng">
                      <a:solidFill>
                        <a:schemeClr val="tx1"/>
                      </a:solidFill>
                      <a:prstDash val="solid"/>
                    </a:lnT>
                    <a:lnB w="12700" cap="flat" cmpd="sng" algn="ctr">
                      <a:solidFill>
                        <a:schemeClr val="tx1"/>
                      </a:solidFill>
                      <a:prstDash val="solid"/>
                      <a:round/>
                      <a:headEnd type="none" w="med" len="med"/>
                      <a:tailEnd type="none" w="med" len="med"/>
                    </a:lnB>
                    <a:solidFill>
                      <a:schemeClr val="bg1"/>
                    </a:solidFill>
                  </a:tcPr>
                </a:tc>
                <a:tc>
                  <a:txBody>
                    <a:bodyPr/>
                    <a:lstStyle/>
                    <a:p>
                      <a:pPr algn="ctr">
                        <a:buClrTx/>
                        <a:buSzTx/>
                        <a:buFontTx/>
                        <a:buNone/>
                      </a:pPr>
                      <a:r>
                        <a:rPr lang="en-US" altLang="zh-CN" sz="3200" dirty="0">
                          <a:latin typeface="Times New Roman" panose="02020603050405020304" charset="0"/>
                          <a:cs typeface="Times New Roman" panose="02020603050405020304" charset="0"/>
                        </a:rPr>
                        <a:t>77064.49</a:t>
                      </a:r>
                      <a:endParaRPr lang="en-US" altLang="zh-CN" sz="3200" dirty="0">
                        <a:latin typeface="Times New Roman" panose="02020603050405020304" charset="0"/>
                        <a:cs typeface="Times New Roman" panose="02020603050405020304" charset="0"/>
                      </a:endParaRPr>
                    </a:p>
                  </a:txBody>
                  <a:tcPr anchor="ctr">
                    <a:lnL w="12700" cmpd="sng">
                      <a:solidFill>
                        <a:schemeClr val="tx1"/>
                      </a:solidFill>
                      <a:prstDash val="solid"/>
                    </a:lnL>
                    <a:lnR w="12700" cmpd="sng">
                      <a:solidFill>
                        <a:schemeClr val="tx1"/>
                      </a:solidFill>
                      <a:prstDash val="solid"/>
                    </a:lnR>
                    <a:lnT w="12700" cmpd="sng">
                      <a:solidFill>
                        <a:schemeClr val="tx1"/>
                      </a:solidFill>
                      <a:prstDash val="solid"/>
                    </a:lnT>
                    <a:lnB w="12700" cap="flat" cmpd="sng" algn="ctr">
                      <a:solidFill>
                        <a:schemeClr val="tx1"/>
                      </a:solidFill>
                      <a:prstDash val="solid"/>
                      <a:round/>
                      <a:headEnd type="none" w="med" len="med"/>
                      <a:tailEnd type="none" w="med" len="med"/>
                    </a:lnB>
                    <a:solidFill>
                      <a:schemeClr val="bg1"/>
                    </a:solidFill>
                  </a:tcPr>
                </a:tc>
              </a:tr>
            </a:tbl>
          </a:graphicData>
        </a:graphic>
      </p:graphicFrame>
      <p:pic>
        <p:nvPicPr>
          <p:cNvPr id="4" name="图片 3" descr="5f1a1a311fbeee1922649b78c1cb2a1"/>
          <p:cNvPicPr>
            <a:picLocks noChangeAspect="1"/>
          </p:cNvPicPr>
          <p:nvPr/>
        </p:nvPicPr>
        <p:blipFill>
          <a:blip r:embed="rId3"/>
          <a:stretch>
            <a:fillRect/>
          </a:stretch>
        </p:blipFill>
        <p:spPr>
          <a:xfrm>
            <a:off x="294640" y="4221480"/>
            <a:ext cx="8799195" cy="659955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descr="Picture"/>
          <p:cNvPicPr>
            <a:picLocks noChangeAspect="1"/>
          </p:cNvPicPr>
          <p:nvPr/>
        </p:nvPicPr>
        <p:blipFill>
          <a:blip r:embed="rId1" cstate="print"/>
          <a:stretch>
            <a:fillRect/>
          </a:stretch>
        </p:blipFill>
        <p:spPr>
          <a:xfrm>
            <a:off x="-90621" y="71"/>
            <a:ext cx="9298926" cy="13931335"/>
          </a:xfrm>
          <a:prstGeom prst="rect">
            <a:avLst/>
          </a:prstGeom>
        </p:spPr>
      </p:pic>
      <p:pic>
        <p:nvPicPr>
          <p:cNvPr id="462" name="Picture" descr="Picture"/>
          <p:cNvPicPr>
            <a:picLocks noChangeAspect="1"/>
          </p:cNvPicPr>
          <p:nvPr/>
        </p:nvPicPr>
        <p:blipFill>
          <a:blip r:embed="rId2" cstate="print"/>
          <a:stretch>
            <a:fillRect/>
          </a:stretch>
        </p:blipFill>
        <p:spPr>
          <a:xfrm rot="5400000">
            <a:off x="2700567" y="4203071"/>
            <a:ext cx="4344047" cy="3761175"/>
          </a:xfrm>
          <a:prstGeom prst="rect">
            <a:avLst/>
          </a:prstGeom>
          <a:effectLst>
            <a:outerShdw blurRad="63500" sx="102000" sy="102000" algn="ctr" rotWithShape="0">
              <a:prstClr val="black">
                <a:alpha val="40000"/>
              </a:prstClr>
            </a:outerShdw>
          </a:effectLst>
        </p:spPr>
      </p:pic>
      <p:pic>
        <p:nvPicPr>
          <p:cNvPr id="935" name="Picture" descr="Picture"/>
          <p:cNvPicPr>
            <a:picLocks noChangeAspect="1"/>
          </p:cNvPicPr>
          <p:nvPr/>
        </p:nvPicPr>
        <p:blipFill>
          <a:blip r:embed="rId3" cstate="print"/>
          <a:stretch>
            <a:fillRect/>
          </a:stretch>
        </p:blipFill>
        <p:spPr>
          <a:xfrm>
            <a:off x="2665008" y="3534477"/>
            <a:ext cx="4415158" cy="5097915"/>
          </a:xfrm>
          <a:prstGeom prst="rect">
            <a:avLst/>
          </a:prstGeom>
          <a:effectLst>
            <a:outerShdw blurRad="63500" sx="102000" sy="102000" algn="ctr" rotWithShape="0">
              <a:prstClr val="black">
                <a:alpha val="40000"/>
              </a:prstClr>
            </a:outerShdw>
          </a:effectLst>
        </p:spPr>
      </p:pic>
      <p:pic>
        <p:nvPicPr>
          <p:cNvPr id="1402" name="Picture" descr="Picture"/>
          <p:cNvPicPr>
            <a:picLocks noChangeAspect="1"/>
          </p:cNvPicPr>
          <p:nvPr/>
        </p:nvPicPr>
        <p:blipFill>
          <a:blip r:embed="rId4" cstate="print"/>
          <a:stretch>
            <a:fillRect/>
          </a:stretch>
        </p:blipFill>
        <p:spPr>
          <a:xfrm>
            <a:off x="11198860" y="2245995"/>
            <a:ext cx="1087755" cy="1087755"/>
          </a:xfrm>
          <a:prstGeom prst="rect">
            <a:avLst/>
          </a:prstGeom>
        </p:spPr>
      </p:pic>
      <p:pic>
        <p:nvPicPr>
          <p:cNvPr id="1871" name="Picture" descr="Picture"/>
          <p:cNvPicPr>
            <a:picLocks noChangeAspect="1"/>
          </p:cNvPicPr>
          <p:nvPr/>
        </p:nvPicPr>
        <p:blipFill>
          <a:blip r:embed="rId4" cstate="print"/>
          <a:stretch>
            <a:fillRect/>
          </a:stretch>
        </p:blipFill>
        <p:spPr>
          <a:xfrm>
            <a:off x="11146790" y="5099685"/>
            <a:ext cx="1149350" cy="1149350"/>
          </a:xfrm>
          <a:prstGeom prst="rect">
            <a:avLst/>
          </a:prstGeom>
        </p:spPr>
      </p:pic>
      <p:pic>
        <p:nvPicPr>
          <p:cNvPr id="2340" name="Picture" descr="Picture"/>
          <p:cNvPicPr>
            <a:picLocks noChangeAspect="1"/>
          </p:cNvPicPr>
          <p:nvPr/>
        </p:nvPicPr>
        <p:blipFill>
          <a:blip r:embed="rId4" cstate="print"/>
          <a:stretch>
            <a:fillRect/>
          </a:stretch>
        </p:blipFill>
        <p:spPr>
          <a:xfrm>
            <a:off x="11160760" y="7805420"/>
            <a:ext cx="1125855" cy="1125855"/>
          </a:xfrm>
          <a:prstGeom prst="rect">
            <a:avLst/>
          </a:prstGeom>
        </p:spPr>
      </p:pic>
      <p:pic>
        <p:nvPicPr>
          <p:cNvPr id="2809" name="Picture" descr="Picture"/>
          <p:cNvPicPr>
            <a:picLocks noChangeAspect="1"/>
          </p:cNvPicPr>
          <p:nvPr/>
        </p:nvPicPr>
        <p:blipFill>
          <a:blip r:embed="rId4" cstate="print"/>
          <a:stretch>
            <a:fillRect/>
          </a:stretch>
        </p:blipFill>
        <p:spPr>
          <a:xfrm>
            <a:off x="11144885" y="10658475"/>
            <a:ext cx="1157605" cy="1157605"/>
          </a:xfrm>
          <a:prstGeom prst="rect">
            <a:avLst/>
          </a:prstGeom>
        </p:spPr>
      </p:pic>
      <p:sp>
        <p:nvSpPr>
          <p:cNvPr id="3" name="文本框 2"/>
          <p:cNvSpPr txBox="1"/>
          <p:nvPr/>
        </p:nvSpPr>
        <p:spPr>
          <a:xfrm>
            <a:off x="3275330" y="5575935"/>
            <a:ext cx="3195320" cy="1014730"/>
          </a:xfrm>
          <a:prstGeom prst="rect">
            <a:avLst/>
          </a:prstGeom>
          <a:noFill/>
        </p:spPr>
        <p:txBody>
          <a:bodyPr wrap="none" rtlCol="0">
            <a:spAutoFit/>
          </a:bodyPr>
          <a:lstStyle/>
          <a:p>
            <a:r>
              <a:rPr lang="en-US" altLang="zh-CN" sz="6000" b="1">
                <a:latin typeface="微软雅黑" panose="020B0503020204020204" charset="-122"/>
                <a:ea typeface="微软雅黑" panose="020B0503020204020204" charset="-122"/>
              </a:rPr>
              <a:t>OutLine</a:t>
            </a:r>
            <a:endParaRPr lang="en-US" altLang="zh-CN" sz="6000" b="1">
              <a:latin typeface="微软雅黑" panose="020B0503020204020204" charset="-122"/>
              <a:ea typeface="微软雅黑" panose="020B0503020204020204" charset="-122"/>
            </a:endParaRPr>
          </a:p>
        </p:txBody>
      </p:sp>
      <p:sp>
        <p:nvSpPr>
          <p:cNvPr id="4" name="文本框 3"/>
          <p:cNvSpPr txBox="1"/>
          <p:nvPr/>
        </p:nvSpPr>
        <p:spPr>
          <a:xfrm>
            <a:off x="13018770" y="2161540"/>
            <a:ext cx="5443220" cy="1014730"/>
          </a:xfrm>
          <a:prstGeom prst="rect">
            <a:avLst/>
          </a:prstGeom>
          <a:noFill/>
        </p:spPr>
        <p:txBody>
          <a:bodyPr wrap="square" rtlCol="0">
            <a:spAutoFit/>
          </a:bodyPr>
          <a:lstStyle/>
          <a:p>
            <a:r>
              <a:rPr lang="en-US" altLang="zh-CN" sz="6000" b="1">
                <a:latin typeface="微软雅黑" panose="020B0503020204020204" charset="-122"/>
                <a:ea typeface="微软雅黑" panose="020B0503020204020204" charset="-122"/>
              </a:rPr>
              <a:t>Background</a:t>
            </a:r>
            <a:endParaRPr lang="en-US" altLang="zh-CN" sz="6000" b="1">
              <a:latin typeface="微软雅黑" panose="020B0503020204020204" charset="-122"/>
              <a:ea typeface="微软雅黑" panose="020B0503020204020204" charset="-122"/>
            </a:endParaRPr>
          </a:p>
        </p:txBody>
      </p:sp>
      <p:sp>
        <p:nvSpPr>
          <p:cNvPr id="5" name="文本框 4"/>
          <p:cNvSpPr txBox="1"/>
          <p:nvPr/>
        </p:nvSpPr>
        <p:spPr>
          <a:xfrm>
            <a:off x="13091160" y="5099685"/>
            <a:ext cx="5830570" cy="1014730"/>
          </a:xfrm>
          <a:prstGeom prst="rect">
            <a:avLst/>
          </a:prstGeom>
          <a:noFill/>
        </p:spPr>
        <p:txBody>
          <a:bodyPr wrap="square" rtlCol="0">
            <a:spAutoFit/>
          </a:bodyPr>
          <a:lstStyle/>
          <a:p>
            <a:pPr lvl="0" algn="l">
              <a:buClrTx/>
              <a:buSzTx/>
              <a:buFontTx/>
            </a:pPr>
            <a:r>
              <a:rPr lang="en-US" altLang="zh-CN" sz="6000">
                <a:latin typeface="微软雅黑" panose="020B0503020204020204" charset="-122"/>
                <a:ea typeface="微软雅黑" panose="020B0503020204020204" charset="-122"/>
                <a:sym typeface="+mn-ea"/>
              </a:rPr>
              <a:t>Task Analysis</a:t>
            </a:r>
            <a:endParaRPr lang="en-US" altLang="zh-CN" sz="6000">
              <a:latin typeface="Microsoft JhengHei" panose="020B0604030504040204" charset="-120"/>
              <a:ea typeface="Microsoft JhengHei" panose="020B0604030504040204" charset="-120"/>
              <a:sym typeface="+mn-ea"/>
            </a:endParaRPr>
          </a:p>
        </p:txBody>
      </p:sp>
      <p:sp>
        <p:nvSpPr>
          <p:cNvPr id="6" name="文本框 5"/>
          <p:cNvSpPr txBox="1"/>
          <p:nvPr/>
        </p:nvSpPr>
        <p:spPr>
          <a:xfrm>
            <a:off x="13091160" y="7734300"/>
            <a:ext cx="4440555" cy="1014730"/>
          </a:xfrm>
          <a:prstGeom prst="rect">
            <a:avLst/>
          </a:prstGeom>
          <a:noFill/>
        </p:spPr>
        <p:txBody>
          <a:bodyPr wrap="square" rtlCol="0">
            <a:spAutoFit/>
          </a:bodyPr>
          <a:lstStyle/>
          <a:p>
            <a:pPr lvl="0" algn="l">
              <a:buClrTx/>
              <a:buSzTx/>
              <a:buFontTx/>
            </a:pPr>
            <a:r>
              <a:rPr lang="en-US" altLang="zh-CN" sz="6000">
                <a:latin typeface="微软雅黑" panose="020B0503020204020204" charset="-122"/>
                <a:ea typeface="微软雅黑" panose="020B0503020204020204" charset="-122"/>
                <a:sym typeface="+mn-ea"/>
              </a:rPr>
              <a:t>Approach</a:t>
            </a:r>
            <a:endParaRPr lang="en-US" altLang="zh-CN" sz="6000">
              <a:latin typeface="微软雅黑" panose="020B0503020204020204" charset="-122"/>
              <a:ea typeface="微软雅黑" panose="020B0503020204020204" charset="-122"/>
              <a:sym typeface="+mn-ea"/>
            </a:endParaRPr>
          </a:p>
        </p:txBody>
      </p:sp>
      <p:sp>
        <p:nvSpPr>
          <p:cNvPr id="7" name="文本框 6"/>
          <p:cNvSpPr txBox="1"/>
          <p:nvPr/>
        </p:nvSpPr>
        <p:spPr>
          <a:xfrm>
            <a:off x="13091160" y="10730230"/>
            <a:ext cx="7150100" cy="1014730"/>
          </a:xfrm>
          <a:prstGeom prst="rect">
            <a:avLst/>
          </a:prstGeom>
          <a:noFill/>
        </p:spPr>
        <p:txBody>
          <a:bodyPr wrap="square" rtlCol="0">
            <a:spAutoFit/>
          </a:bodyPr>
          <a:lstStyle/>
          <a:p>
            <a:pPr lvl="0" algn="l">
              <a:buClrTx/>
              <a:buSzTx/>
              <a:buFontTx/>
            </a:pPr>
            <a:r>
              <a:rPr lang="en-US" altLang="zh-CN" sz="6000">
                <a:latin typeface="微软雅黑" panose="020B0503020204020204" charset="-122"/>
                <a:ea typeface="微软雅黑" panose="020B0503020204020204" charset="-122"/>
                <a:sym typeface="+mn-ea"/>
              </a:rPr>
              <a:t>Responsibility</a:t>
            </a:r>
            <a:endParaRPr lang="en-US" altLang="zh-CN" sz="6000">
              <a:latin typeface="微软雅黑" panose="020B0503020204020204" charset="-122"/>
              <a:ea typeface="微软雅黑" panose="020B0503020204020204" charset="-122"/>
              <a:sym typeface="+mn-ea"/>
            </a:endParaRPr>
          </a:p>
        </p:txBody>
      </p:sp>
      <p:cxnSp>
        <p:nvCxnSpPr>
          <p:cNvPr id="8" name="直接连接符 7"/>
          <p:cNvCxnSpPr>
            <a:stCxn id="1402" idx="0"/>
          </p:cNvCxnSpPr>
          <p:nvPr/>
        </p:nvCxnSpPr>
        <p:spPr>
          <a:xfrm flipH="1">
            <a:off x="11723370" y="2245995"/>
            <a:ext cx="19685" cy="8702040"/>
          </a:xfrm>
          <a:prstGeom prst="line">
            <a:avLst/>
          </a:prstGeom>
          <a:ln w="57150">
            <a:solidFill>
              <a:srgbClr val="BF1A25"/>
            </a:solidFill>
          </a:ln>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图片 19"/>
          <p:cNvPicPr>
            <a:picLocks noChangeAspect="1"/>
          </p:cNvPicPr>
          <p:nvPr/>
        </p:nvPicPr>
        <p:blipFill>
          <a:blip r:embed="rId1"/>
          <a:stretch>
            <a:fillRect/>
          </a:stretch>
        </p:blipFill>
        <p:spPr>
          <a:xfrm>
            <a:off x="12843510" y="5782310"/>
            <a:ext cx="11424920" cy="4624705"/>
          </a:xfrm>
          <a:prstGeom prst="rect">
            <a:avLst/>
          </a:prstGeom>
        </p:spPr>
      </p:pic>
      <p:sp>
        <p:nvSpPr>
          <p:cNvPr id="7" name="文本框 6"/>
          <p:cNvSpPr txBox="1"/>
          <p:nvPr/>
        </p:nvSpPr>
        <p:spPr>
          <a:xfrm>
            <a:off x="21743035" y="377825"/>
            <a:ext cx="2568575"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Responsibility</a:t>
            </a:r>
            <a:endParaRPr lang="zh-CN" altLang="en-US" sz="2800">
              <a:latin typeface="黑体" panose="02010609060101010101" charset="-122"/>
              <a:ea typeface="黑体" panose="02010609060101010101" charset="-122"/>
              <a:sym typeface="+mn-ea"/>
            </a:endParaRPr>
          </a:p>
        </p:txBody>
      </p:sp>
      <p:sp>
        <p:nvSpPr>
          <p:cNvPr id="9" name="椭圆 8"/>
          <p:cNvSpPr/>
          <p:nvPr/>
        </p:nvSpPr>
        <p:spPr>
          <a:xfrm>
            <a:off x="11419840" y="524510"/>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11" name="椭圆 10"/>
          <p:cNvSpPr/>
          <p:nvPr/>
        </p:nvSpPr>
        <p:spPr>
          <a:xfrm>
            <a:off x="21421090" y="495300"/>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cxnSp>
        <p:nvCxnSpPr>
          <p:cNvPr id="12" name="直接连接符 11"/>
          <p:cNvCxnSpPr/>
          <p:nvPr/>
        </p:nvCxnSpPr>
        <p:spPr>
          <a:xfrm>
            <a:off x="0" y="1501775"/>
            <a:ext cx="24268430" cy="0"/>
          </a:xfrm>
          <a:prstGeom prst="line">
            <a:avLst/>
          </a:prstGeom>
          <a:ln w="57150"/>
        </p:spPr>
        <p:style>
          <a:lnRef idx="1">
            <a:schemeClr val="dk1"/>
          </a:lnRef>
          <a:fillRef idx="0">
            <a:schemeClr val="dk1"/>
          </a:fillRef>
          <a:effectRef idx="0">
            <a:schemeClr val="dk1"/>
          </a:effectRef>
          <a:fontRef idx="minor">
            <a:schemeClr val="tx1"/>
          </a:fontRef>
        </p:style>
      </p:cxnSp>
      <p:sp>
        <p:nvSpPr>
          <p:cNvPr id="13" name="文本框 12"/>
          <p:cNvSpPr txBox="1"/>
          <p:nvPr/>
        </p:nvSpPr>
        <p:spPr>
          <a:xfrm>
            <a:off x="0" y="207010"/>
            <a:ext cx="11873865" cy="1106805"/>
          </a:xfrm>
          <a:prstGeom prst="rect">
            <a:avLst/>
          </a:prstGeom>
          <a:noFill/>
        </p:spPr>
        <p:txBody>
          <a:bodyPr wrap="square" rtlCol="0">
            <a:spAutoFit/>
          </a:bodyPr>
          <a:lstStyle/>
          <a:p>
            <a:r>
              <a:rPr lang="en-US" altLang="zh-CN" sz="6600" b="1">
                <a:latin typeface="微软雅黑" panose="020B0503020204020204" charset="-122"/>
                <a:ea typeface="微软雅黑" panose="020B0503020204020204" charset="-122"/>
              </a:rPr>
              <a:t>Approach</a:t>
            </a:r>
            <a:r>
              <a:rPr lang="en-US" altLang="zh-CN" sz="4400" b="1">
                <a:sym typeface="+mn-ea"/>
              </a:rPr>
              <a:t>ReLaCNN</a:t>
            </a:r>
            <a:endParaRPr lang="zh-CN" altLang="en-US" sz="4400" b="1">
              <a:sym typeface="+mn-ea"/>
            </a:endParaRPr>
          </a:p>
        </p:txBody>
      </p:sp>
      <p:sp>
        <p:nvSpPr>
          <p:cNvPr id="14" name="文本框 13"/>
          <p:cNvSpPr txBox="1"/>
          <p:nvPr/>
        </p:nvSpPr>
        <p:spPr>
          <a:xfrm>
            <a:off x="11918950" y="375920"/>
            <a:ext cx="2658110"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Luring Sheep</a:t>
            </a:r>
            <a:endParaRPr lang="en-US" altLang="zh-CN" sz="2800">
              <a:latin typeface="微软雅黑" panose="020B0503020204020204" charset="-122"/>
              <a:ea typeface="微软雅黑" panose="020B0503020204020204" charset="-122"/>
              <a:sym typeface="+mn-ea"/>
            </a:endParaRPr>
          </a:p>
        </p:txBody>
      </p:sp>
      <p:sp>
        <p:nvSpPr>
          <p:cNvPr id="2" name="文本框 1"/>
          <p:cNvSpPr txBox="1"/>
          <p:nvPr/>
        </p:nvSpPr>
        <p:spPr>
          <a:xfrm>
            <a:off x="18825845" y="386080"/>
            <a:ext cx="2495550"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ReLaCNN</a:t>
            </a:r>
            <a:endParaRPr lang="en-US" altLang="zh-CN" sz="2800">
              <a:latin typeface="微软雅黑" panose="020B0503020204020204" charset="-122"/>
              <a:ea typeface="微软雅黑" panose="020B0503020204020204" charset="-122"/>
              <a:sym typeface="+mn-ea"/>
            </a:endParaRPr>
          </a:p>
        </p:txBody>
      </p:sp>
      <p:sp>
        <p:nvSpPr>
          <p:cNvPr id="6" name="文本框 5"/>
          <p:cNvSpPr txBox="1"/>
          <p:nvPr/>
        </p:nvSpPr>
        <p:spPr>
          <a:xfrm>
            <a:off x="486410" y="1759585"/>
            <a:ext cx="11532235" cy="922020"/>
          </a:xfrm>
          <a:prstGeom prst="rect">
            <a:avLst/>
          </a:prstGeom>
          <a:noFill/>
        </p:spPr>
        <p:txBody>
          <a:bodyPr wrap="none" rtlCol="0">
            <a:spAutoFit/>
          </a:bodyPr>
          <a:lstStyle/>
          <a:p>
            <a:pPr algn="l"/>
            <a:r>
              <a:rPr lang="en-US" altLang="zh-CN" sz="5400" b="1">
                <a:solidFill>
                  <a:srgbClr val="FF0000"/>
                </a:solidFill>
                <a:sym typeface="+mn-ea"/>
              </a:rPr>
              <a:t>Optimization2—Lighter, </a:t>
            </a:r>
            <a:r>
              <a:rPr lang="en-US" altLang="zh-CN" sz="5400" b="1">
                <a:solidFill>
                  <a:srgbClr val="FF0000"/>
                </a:solidFill>
                <a:ea typeface="宋体" panose="02010600030101010101" pitchFamily="2" charset="-122"/>
                <a:sym typeface="+mn-ea"/>
              </a:rPr>
              <a:t>Faster, Stronger</a:t>
            </a:r>
            <a:endParaRPr lang="en-US" altLang="zh-CN" sz="5400" b="1">
              <a:solidFill>
                <a:srgbClr val="FF0000"/>
              </a:solidFill>
            </a:endParaRPr>
          </a:p>
        </p:txBody>
      </p:sp>
      <p:sp>
        <p:nvSpPr>
          <p:cNvPr id="54" name="椭圆 53"/>
          <p:cNvSpPr/>
          <p:nvPr/>
        </p:nvSpPr>
        <p:spPr>
          <a:xfrm>
            <a:off x="18454370" y="529590"/>
            <a:ext cx="273685" cy="273685"/>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16" name="文本框 15"/>
          <p:cNvSpPr txBox="1"/>
          <p:nvPr/>
        </p:nvSpPr>
        <p:spPr>
          <a:xfrm>
            <a:off x="15573375" y="400050"/>
            <a:ext cx="2667000"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Task Analysis</a:t>
            </a:r>
            <a:endParaRPr lang="en-US" altLang="zh-CN" sz="2800">
              <a:latin typeface="微软雅黑" panose="020B0503020204020204" charset="-122"/>
              <a:ea typeface="微软雅黑" panose="020B0503020204020204" charset="-122"/>
              <a:sym typeface="+mn-ea"/>
            </a:endParaRPr>
          </a:p>
        </p:txBody>
      </p:sp>
      <p:sp>
        <p:nvSpPr>
          <p:cNvPr id="17" name="椭圆 16"/>
          <p:cNvSpPr/>
          <p:nvPr/>
        </p:nvSpPr>
        <p:spPr>
          <a:xfrm>
            <a:off x="15196185" y="529590"/>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5" name="文本框 4"/>
          <p:cNvSpPr txBox="1"/>
          <p:nvPr/>
        </p:nvSpPr>
        <p:spPr>
          <a:xfrm>
            <a:off x="1002030" y="2939415"/>
            <a:ext cx="16397605" cy="583565"/>
          </a:xfrm>
          <a:prstGeom prst="rect">
            <a:avLst/>
          </a:prstGeom>
          <a:noFill/>
        </p:spPr>
        <p:txBody>
          <a:bodyPr wrap="square" rtlCol="0">
            <a:spAutoFit/>
          </a:bodyPr>
          <a:lstStyle/>
          <a:p>
            <a:pPr algn="l"/>
            <a:r>
              <a:rPr lang="en-US" altLang="zh-CN" sz="3200" b="1">
                <a:solidFill>
                  <a:srgbClr val="FF0000"/>
                </a:solidFill>
                <a:sym typeface="+mn-ea"/>
              </a:rPr>
              <a:t>Experiment3- ALL the sheep can be CAUGHT!</a:t>
            </a:r>
            <a:endParaRPr lang="en-US" altLang="zh-CN" sz="3200" b="1">
              <a:solidFill>
                <a:srgbClr val="FF0000"/>
              </a:solidFill>
              <a:ea typeface="宋体" panose="02010600030101010101" pitchFamily="2" charset="-122"/>
              <a:sym typeface="+mn-ea"/>
            </a:endParaRPr>
          </a:p>
        </p:txBody>
      </p:sp>
      <p:sp>
        <p:nvSpPr>
          <p:cNvPr id="10" name="文本框 9"/>
          <p:cNvSpPr txBox="1"/>
          <p:nvPr/>
        </p:nvSpPr>
        <p:spPr>
          <a:xfrm>
            <a:off x="1333500" y="12197080"/>
            <a:ext cx="12679680" cy="645160"/>
          </a:xfrm>
          <a:prstGeom prst="rect">
            <a:avLst/>
          </a:prstGeom>
          <a:noFill/>
        </p:spPr>
        <p:txBody>
          <a:bodyPr wrap="none" rtlCol="0">
            <a:spAutoFit/>
          </a:bodyPr>
          <a:lstStyle/>
          <a:p>
            <a:pPr algn="l"/>
            <a:r>
              <a:rPr lang="en-US" sz="3600" b="1">
                <a:ea typeface="宋体" panose="02010600030101010101" pitchFamily="2" charset="-122"/>
                <a:sym typeface="+mn-ea"/>
              </a:rPr>
              <a:t>Delighted Designed CNN Architecture Finish the task successfully !</a:t>
            </a:r>
            <a:endParaRPr lang="en-US" sz="3600" b="1">
              <a:solidFill>
                <a:schemeClr val="tx1"/>
              </a:solidFill>
              <a:ea typeface="宋体" panose="02010600030101010101" pitchFamily="2" charset="-122"/>
              <a:sym typeface="+mn-ea"/>
            </a:endParaRP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21743035" y="377825"/>
            <a:ext cx="2568575"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Responsibility</a:t>
            </a:r>
            <a:endParaRPr lang="zh-CN" altLang="en-US" sz="2800">
              <a:latin typeface="黑体" panose="02010609060101010101" charset="-122"/>
              <a:ea typeface="黑体" panose="02010609060101010101" charset="-122"/>
              <a:sym typeface="+mn-ea"/>
            </a:endParaRPr>
          </a:p>
        </p:txBody>
      </p:sp>
      <p:sp>
        <p:nvSpPr>
          <p:cNvPr id="9" name="椭圆 8"/>
          <p:cNvSpPr/>
          <p:nvPr/>
        </p:nvSpPr>
        <p:spPr>
          <a:xfrm>
            <a:off x="11419840" y="524510"/>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11" name="椭圆 10"/>
          <p:cNvSpPr/>
          <p:nvPr/>
        </p:nvSpPr>
        <p:spPr>
          <a:xfrm>
            <a:off x="21421090" y="495300"/>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cxnSp>
        <p:nvCxnSpPr>
          <p:cNvPr id="12" name="直接连接符 11"/>
          <p:cNvCxnSpPr/>
          <p:nvPr/>
        </p:nvCxnSpPr>
        <p:spPr>
          <a:xfrm>
            <a:off x="0" y="1501775"/>
            <a:ext cx="24268430" cy="0"/>
          </a:xfrm>
          <a:prstGeom prst="line">
            <a:avLst/>
          </a:prstGeom>
          <a:ln w="57150"/>
        </p:spPr>
        <p:style>
          <a:lnRef idx="1">
            <a:schemeClr val="dk1"/>
          </a:lnRef>
          <a:fillRef idx="0">
            <a:schemeClr val="dk1"/>
          </a:fillRef>
          <a:effectRef idx="0">
            <a:schemeClr val="dk1"/>
          </a:effectRef>
          <a:fontRef idx="minor">
            <a:schemeClr val="tx1"/>
          </a:fontRef>
        </p:style>
      </p:cxnSp>
      <p:sp>
        <p:nvSpPr>
          <p:cNvPr id="13" name="文本框 12"/>
          <p:cNvSpPr txBox="1"/>
          <p:nvPr/>
        </p:nvSpPr>
        <p:spPr>
          <a:xfrm>
            <a:off x="0" y="207010"/>
            <a:ext cx="11873865" cy="1106805"/>
          </a:xfrm>
          <a:prstGeom prst="rect">
            <a:avLst/>
          </a:prstGeom>
          <a:noFill/>
        </p:spPr>
        <p:txBody>
          <a:bodyPr wrap="square" rtlCol="0">
            <a:spAutoFit/>
          </a:bodyPr>
          <a:lstStyle/>
          <a:p>
            <a:r>
              <a:rPr lang="en-US" altLang="zh-CN" sz="6600" b="1">
                <a:latin typeface="微软雅黑" panose="020B0503020204020204" charset="-122"/>
                <a:ea typeface="微软雅黑" panose="020B0503020204020204" charset="-122"/>
              </a:rPr>
              <a:t>Question</a:t>
            </a:r>
            <a:r>
              <a:rPr lang="en-US" altLang="zh-CN" sz="4400" b="1">
                <a:sym typeface="+mn-ea"/>
              </a:rPr>
              <a:t>analysis</a:t>
            </a:r>
            <a:endParaRPr lang="zh-CN" altLang="en-US" sz="4400" b="1">
              <a:sym typeface="+mn-ea"/>
            </a:endParaRPr>
          </a:p>
        </p:txBody>
      </p:sp>
      <p:sp>
        <p:nvSpPr>
          <p:cNvPr id="14" name="文本框 13"/>
          <p:cNvSpPr txBox="1"/>
          <p:nvPr/>
        </p:nvSpPr>
        <p:spPr>
          <a:xfrm>
            <a:off x="11918950" y="375920"/>
            <a:ext cx="2658110"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Luring Sheep</a:t>
            </a:r>
            <a:endParaRPr lang="en-US" altLang="zh-CN" sz="2800">
              <a:latin typeface="微软雅黑" panose="020B0503020204020204" charset="-122"/>
              <a:ea typeface="微软雅黑" panose="020B0503020204020204" charset="-122"/>
              <a:sym typeface="+mn-ea"/>
            </a:endParaRPr>
          </a:p>
        </p:txBody>
      </p:sp>
      <p:sp>
        <p:nvSpPr>
          <p:cNvPr id="2" name="文本框 1"/>
          <p:cNvSpPr txBox="1"/>
          <p:nvPr/>
        </p:nvSpPr>
        <p:spPr>
          <a:xfrm>
            <a:off x="18825845" y="386080"/>
            <a:ext cx="3037840"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More Open?</a:t>
            </a:r>
            <a:endParaRPr lang="en-US" altLang="zh-CN" sz="2800">
              <a:latin typeface="微软雅黑" panose="020B0503020204020204" charset="-122"/>
              <a:ea typeface="微软雅黑" panose="020B0503020204020204" charset="-122"/>
              <a:sym typeface="+mn-ea"/>
            </a:endParaRPr>
          </a:p>
        </p:txBody>
      </p:sp>
      <p:sp>
        <p:nvSpPr>
          <p:cNvPr id="6" name="文本框 5"/>
          <p:cNvSpPr txBox="1"/>
          <p:nvPr/>
        </p:nvSpPr>
        <p:spPr>
          <a:xfrm>
            <a:off x="486410" y="1759585"/>
            <a:ext cx="8203565" cy="922020"/>
          </a:xfrm>
          <a:prstGeom prst="rect">
            <a:avLst/>
          </a:prstGeom>
          <a:noFill/>
        </p:spPr>
        <p:txBody>
          <a:bodyPr wrap="none" rtlCol="0">
            <a:spAutoFit/>
          </a:bodyPr>
          <a:lstStyle/>
          <a:p>
            <a:r>
              <a:rPr lang="en-US" altLang="zh-CN" sz="5400" b="1">
                <a:solidFill>
                  <a:srgbClr val="FF0000"/>
                </a:solidFill>
                <a:ea typeface="宋体" panose="02010600030101010101" pitchFamily="2" charset="-122"/>
              </a:rPr>
              <a:t>WHAT’s Wrong with Steve??</a:t>
            </a:r>
            <a:endParaRPr lang="en-US" altLang="zh-CN" sz="5400" b="1">
              <a:solidFill>
                <a:srgbClr val="FF0000"/>
              </a:solidFill>
              <a:ea typeface="宋体" panose="02010600030101010101" pitchFamily="2" charset="-122"/>
            </a:endParaRPr>
          </a:p>
        </p:txBody>
      </p:sp>
      <p:sp>
        <p:nvSpPr>
          <p:cNvPr id="54" name="椭圆 53"/>
          <p:cNvSpPr/>
          <p:nvPr/>
        </p:nvSpPr>
        <p:spPr>
          <a:xfrm>
            <a:off x="18454370" y="529590"/>
            <a:ext cx="273685" cy="273685"/>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16" name="文本框 15"/>
          <p:cNvSpPr txBox="1"/>
          <p:nvPr/>
        </p:nvSpPr>
        <p:spPr>
          <a:xfrm>
            <a:off x="15573375" y="400050"/>
            <a:ext cx="2667000"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Task Analysis</a:t>
            </a:r>
            <a:endParaRPr lang="en-US" altLang="zh-CN" sz="2800">
              <a:latin typeface="微软雅黑" panose="020B0503020204020204" charset="-122"/>
              <a:ea typeface="微软雅黑" panose="020B0503020204020204" charset="-122"/>
              <a:sym typeface="+mn-ea"/>
            </a:endParaRPr>
          </a:p>
        </p:txBody>
      </p:sp>
      <p:sp>
        <p:nvSpPr>
          <p:cNvPr id="17" name="椭圆 16"/>
          <p:cNvSpPr/>
          <p:nvPr/>
        </p:nvSpPr>
        <p:spPr>
          <a:xfrm>
            <a:off x="15196185" y="529590"/>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pic>
        <p:nvPicPr>
          <p:cNvPr id="49" name="图片 48"/>
          <p:cNvPicPr>
            <a:picLocks noChangeAspect="1"/>
          </p:cNvPicPr>
          <p:nvPr/>
        </p:nvPicPr>
        <p:blipFill>
          <a:blip r:embed="rId1"/>
          <a:stretch>
            <a:fillRect/>
          </a:stretch>
        </p:blipFill>
        <p:spPr>
          <a:xfrm>
            <a:off x="1351915" y="3745865"/>
            <a:ext cx="8274050" cy="8087360"/>
          </a:xfrm>
          <a:prstGeom prst="rect">
            <a:avLst/>
          </a:prstGeom>
        </p:spPr>
      </p:pic>
      <p:sp>
        <p:nvSpPr>
          <p:cNvPr id="3" name="文本框 2"/>
          <p:cNvSpPr txBox="1"/>
          <p:nvPr/>
        </p:nvSpPr>
        <p:spPr>
          <a:xfrm>
            <a:off x="10191750" y="5128260"/>
            <a:ext cx="10811510" cy="768350"/>
          </a:xfrm>
          <a:prstGeom prst="rect">
            <a:avLst/>
          </a:prstGeom>
          <a:noFill/>
        </p:spPr>
        <p:txBody>
          <a:bodyPr wrap="none" rtlCol="0">
            <a:spAutoFit/>
          </a:bodyPr>
          <a:lstStyle/>
          <a:p>
            <a:r>
              <a:rPr lang="en-US" altLang="zh-CN" sz="4400" b="1">
                <a:solidFill>
                  <a:srgbClr val="FF0000"/>
                </a:solidFill>
                <a:ea typeface="宋体" panose="02010600030101010101" pitchFamily="2" charset="-122"/>
              </a:rPr>
              <a:t>1. Automatically get back when touch a sheep</a:t>
            </a:r>
            <a:endParaRPr lang="en-US" altLang="zh-CN" sz="4400" b="1">
              <a:solidFill>
                <a:srgbClr val="FF0000"/>
              </a:solidFill>
              <a:ea typeface="宋体" panose="02010600030101010101" pitchFamily="2" charset="-122"/>
            </a:endParaRPr>
          </a:p>
        </p:txBody>
      </p:sp>
      <p:sp>
        <p:nvSpPr>
          <p:cNvPr id="4" name="文本框 3"/>
          <p:cNvSpPr txBox="1"/>
          <p:nvPr/>
        </p:nvSpPr>
        <p:spPr>
          <a:xfrm>
            <a:off x="10081260" y="6647815"/>
            <a:ext cx="11613515" cy="768350"/>
          </a:xfrm>
          <a:prstGeom prst="rect">
            <a:avLst/>
          </a:prstGeom>
          <a:noFill/>
        </p:spPr>
        <p:txBody>
          <a:bodyPr wrap="none" rtlCol="0">
            <a:spAutoFit/>
          </a:bodyPr>
          <a:lstStyle/>
          <a:p>
            <a:r>
              <a:rPr lang="en-US" altLang="zh-CN" sz="4400" b="1">
                <a:solidFill>
                  <a:srgbClr val="FF0000"/>
                </a:solidFill>
                <a:ea typeface="宋体" panose="02010600030101010101" pitchFamily="2" charset="-122"/>
              </a:rPr>
              <a:t> 2. Sometimes Steve cought a sheep by  Luckiness</a:t>
            </a:r>
            <a:endParaRPr lang="en-US" altLang="zh-CN" sz="4400" b="1">
              <a:solidFill>
                <a:srgbClr val="FF0000"/>
              </a:solidFill>
              <a:ea typeface="宋体" panose="02010600030101010101" pitchFamily="2" charset="-122"/>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21743035" y="377825"/>
            <a:ext cx="2568575"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Responsibility</a:t>
            </a:r>
            <a:endParaRPr lang="zh-CN" altLang="en-US" sz="2800">
              <a:latin typeface="黑体" panose="02010609060101010101" charset="-122"/>
              <a:ea typeface="黑体" panose="02010609060101010101" charset="-122"/>
              <a:sym typeface="+mn-ea"/>
            </a:endParaRPr>
          </a:p>
        </p:txBody>
      </p:sp>
      <p:sp>
        <p:nvSpPr>
          <p:cNvPr id="9" name="椭圆 8"/>
          <p:cNvSpPr/>
          <p:nvPr/>
        </p:nvSpPr>
        <p:spPr>
          <a:xfrm>
            <a:off x="11419840" y="524510"/>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11" name="椭圆 10"/>
          <p:cNvSpPr/>
          <p:nvPr/>
        </p:nvSpPr>
        <p:spPr>
          <a:xfrm>
            <a:off x="21421090" y="495300"/>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cxnSp>
        <p:nvCxnSpPr>
          <p:cNvPr id="12" name="直接连接符 11"/>
          <p:cNvCxnSpPr/>
          <p:nvPr/>
        </p:nvCxnSpPr>
        <p:spPr>
          <a:xfrm>
            <a:off x="0" y="1501775"/>
            <a:ext cx="24268430" cy="0"/>
          </a:xfrm>
          <a:prstGeom prst="line">
            <a:avLst/>
          </a:prstGeom>
          <a:ln w="57150"/>
        </p:spPr>
        <p:style>
          <a:lnRef idx="1">
            <a:schemeClr val="dk1"/>
          </a:lnRef>
          <a:fillRef idx="0">
            <a:schemeClr val="dk1"/>
          </a:fillRef>
          <a:effectRef idx="0">
            <a:schemeClr val="dk1"/>
          </a:effectRef>
          <a:fontRef idx="minor">
            <a:schemeClr val="tx1"/>
          </a:fontRef>
        </p:style>
      </p:cxnSp>
      <p:sp>
        <p:nvSpPr>
          <p:cNvPr id="13" name="文本框 12"/>
          <p:cNvSpPr txBox="1"/>
          <p:nvPr/>
        </p:nvSpPr>
        <p:spPr>
          <a:xfrm>
            <a:off x="0" y="207010"/>
            <a:ext cx="11873865" cy="1106805"/>
          </a:xfrm>
          <a:prstGeom prst="rect">
            <a:avLst/>
          </a:prstGeom>
          <a:noFill/>
        </p:spPr>
        <p:txBody>
          <a:bodyPr wrap="square" rtlCol="0">
            <a:spAutoFit/>
          </a:bodyPr>
          <a:lstStyle/>
          <a:p>
            <a:r>
              <a:rPr lang="en-US" altLang="zh-CN" sz="6600" b="1">
                <a:latin typeface="微软雅黑" panose="020B0503020204020204" charset="-122"/>
                <a:ea typeface="微软雅黑" panose="020B0503020204020204" charset="-122"/>
              </a:rPr>
              <a:t>Approach</a:t>
            </a:r>
            <a:r>
              <a:rPr lang="en-US" altLang="zh-CN" sz="4400" b="1">
                <a:sym typeface="+mn-ea"/>
              </a:rPr>
              <a:t>TDreward</a:t>
            </a:r>
            <a:endParaRPr lang="zh-CN" altLang="en-US" sz="4400" b="1">
              <a:sym typeface="+mn-ea"/>
            </a:endParaRPr>
          </a:p>
        </p:txBody>
      </p:sp>
      <p:sp>
        <p:nvSpPr>
          <p:cNvPr id="14" name="文本框 13"/>
          <p:cNvSpPr txBox="1"/>
          <p:nvPr/>
        </p:nvSpPr>
        <p:spPr>
          <a:xfrm>
            <a:off x="11918950" y="375920"/>
            <a:ext cx="2658110"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Luring Sheep</a:t>
            </a:r>
            <a:endParaRPr lang="en-US" altLang="zh-CN" sz="2800">
              <a:latin typeface="微软雅黑" panose="020B0503020204020204" charset="-122"/>
              <a:ea typeface="微软雅黑" panose="020B0503020204020204" charset="-122"/>
              <a:sym typeface="+mn-ea"/>
            </a:endParaRPr>
          </a:p>
        </p:txBody>
      </p:sp>
      <p:sp>
        <p:nvSpPr>
          <p:cNvPr id="2" name="文本框 1"/>
          <p:cNvSpPr txBox="1"/>
          <p:nvPr/>
        </p:nvSpPr>
        <p:spPr>
          <a:xfrm>
            <a:off x="18825845" y="386080"/>
            <a:ext cx="3037840"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TDreward</a:t>
            </a:r>
            <a:endParaRPr lang="en-US" altLang="zh-CN" sz="2800">
              <a:latin typeface="微软雅黑" panose="020B0503020204020204" charset="-122"/>
              <a:ea typeface="微软雅黑" panose="020B0503020204020204" charset="-122"/>
              <a:sym typeface="+mn-ea"/>
            </a:endParaRPr>
          </a:p>
        </p:txBody>
      </p:sp>
      <p:sp>
        <p:nvSpPr>
          <p:cNvPr id="6" name="文本框 5"/>
          <p:cNvSpPr txBox="1"/>
          <p:nvPr/>
        </p:nvSpPr>
        <p:spPr>
          <a:xfrm>
            <a:off x="486410" y="1759585"/>
            <a:ext cx="17543145" cy="922020"/>
          </a:xfrm>
          <a:prstGeom prst="rect">
            <a:avLst/>
          </a:prstGeom>
          <a:noFill/>
        </p:spPr>
        <p:txBody>
          <a:bodyPr wrap="none" rtlCol="0">
            <a:spAutoFit/>
          </a:bodyPr>
          <a:lstStyle/>
          <a:p>
            <a:r>
              <a:rPr lang="en-US" altLang="zh-CN" sz="5400" b="1">
                <a:solidFill>
                  <a:srgbClr val="FF0000"/>
                </a:solidFill>
              </a:rPr>
              <a:t>Optimization3—Only Result?! No! Process makes difference! </a:t>
            </a:r>
            <a:endParaRPr lang="en-US" altLang="zh-CN" sz="5400" b="1">
              <a:solidFill>
                <a:srgbClr val="FF0000"/>
              </a:solidFill>
            </a:endParaRPr>
          </a:p>
        </p:txBody>
      </p:sp>
      <p:sp>
        <p:nvSpPr>
          <p:cNvPr id="54" name="椭圆 53"/>
          <p:cNvSpPr/>
          <p:nvPr/>
        </p:nvSpPr>
        <p:spPr>
          <a:xfrm>
            <a:off x="18454370" y="529590"/>
            <a:ext cx="273685" cy="273685"/>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16" name="文本框 15"/>
          <p:cNvSpPr txBox="1"/>
          <p:nvPr/>
        </p:nvSpPr>
        <p:spPr>
          <a:xfrm>
            <a:off x="15573375" y="400050"/>
            <a:ext cx="2667000"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Task Analysis</a:t>
            </a:r>
            <a:endParaRPr lang="en-US" altLang="zh-CN" sz="2800">
              <a:latin typeface="微软雅黑" panose="020B0503020204020204" charset="-122"/>
              <a:ea typeface="微软雅黑" panose="020B0503020204020204" charset="-122"/>
              <a:sym typeface="+mn-ea"/>
            </a:endParaRPr>
          </a:p>
        </p:txBody>
      </p:sp>
      <p:sp>
        <p:nvSpPr>
          <p:cNvPr id="17" name="椭圆 16"/>
          <p:cNvSpPr/>
          <p:nvPr/>
        </p:nvSpPr>
        <p:spPr>
          <a:xfrm>
            <a:off x="15196185" y="529590"/>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5" name="文本框 4"/>
          <p:cNvSpPr txBox="1"/>
          <p:nvPr/>
        </p:nvSpPr>
        <p:spPr>
          <a:xfrm>
            <a:off x="1002030" y="2939415"/>
            <a:ext cx="10252230" cy="769441"/>
          </a:xfrm>
          <a:prstGeom prst="rect">
            <a:avLst/>
          </a:prstGeom>
          <a:noFill/>
        </p:spPr>
        <p:txBody>
          <a:bodyPr wrap="none" rtlCol="0">
            <a:spAutoFit/>
          </a:bodyPr>
          <a:lstStyle/>
          <a:p>
            <a:r>
              <a:rPr lang="en-US" altLang="zh-CN" sz="4400" b="1" dirty="0">
                <a:solidFill>
                  <a:srgbClr val="FF0000"/>
                </a:solidFill>
              </a:rPr>
              <a:t>Experiment5-Temporal </a:t>
            </a:r>
            <a:r>
              <a:rPr lang="en-US" altLang="zh-CN" sz="4400" b="1" dirty="0" err="1">
                <a:solidFill>
                  <a:srgbClr val="FF0000"/>
                </a:solidFill>
              </a:rPr>
              <a:t>Differencial</a:t>
            </a:r>
            <a:r>
              <a:rPr lang="en-US" altLang="zh-CN" sz="4400" b="1" dirty="0">
                <a:solidFill>
                  <a:srgbClr val="FF0000"/>
                </a:solidFill>
              </a:rPr>
              <a:t> Reward</a:t>
            </a:r>
            <a:endParaRPr lang="en-US" altLang="zh-CN" sz="4400" b="1" dirty="0">
              <a:solidFill>
                <a:srgbClr val="FF0000"/>
              </a:solidFill>
            </a:endParaRPr>
          </a:p>
        </p:txBody>
      </p:sp>
      <p:sp>
        <p:nvSpPr>
          <p:cNvPr id="21" name="文本框 20"/>
          <p:cNvSpPr txBox="1"/>
          <p:nvPr/>
        </p:nvSpPr>
        <p:spPr>
          <a:xfrm>
            <a:off x="10742295" y="4347210"/>
            <a:ext cx="11415395" cy="706755"/>
          </a:xfrm>
          <a:prstGeom prst="rect">
            <a:avLst/>
          </a:prstGeom>
          <a:noFill/>
        </p:spPr>
        <p:txBody>
          <a:bodyPr wrap="none" rtlCol="0">
            <a:spAutoFit/>
          </a:bodyPr>
          <a:lstStyle/>
          <a:p>
            <a:pPr algn="l"/>
            <a:r>
              <a:rPr lang="en-US" altLang="zh-CN" sz="4000">
                <a:solidFill>
                  <a:srgbClr val="FF0000"/>
                </a:solidFill>
              </a:rPr>
              <a:t>TDreward(t)=sgn(dist(t-1)-dist(t))·[C+|</a:t>
            </a:r>
            <a:r>
              <a:rPr lang="en-US" altLang="zh-CN" sz="4000">
                <a:solidFill>
                  <a:srgbClr val="FF0000"/>
                </a:solidFill>
                <a:sym typeface="+mn-ea"/>
              </a:rPr>
              <a:t>dist(t-1)-dist(t)</a:t>
            </a:r>
            <a:r>
              <a:rPr lang="en-US" altLang="zh-CN" sz="4000">
                <a:solidFill>
                  <a:srgbClr val="FF0000"/>
                </a:solidFill>
              </a:rPr>
              <a:t>|]</a:t>
            </a:r>
            <a:endParaRPr lang="en-US" altLang="zh-CN" sz="4000">
              <a:solidFill>
                <a:srgbClr val="FF0000"/>
              </a:solidFill>
            </a:endParaRPr>
          </a:p>
        </p:txBody>
      </p:sp>
      <p:pic>
        <p:nvPicPr>
          <p:cNvPr id="49" name="图片 48"/>
          <p:cNvPicPr>
            <a:picLocks noChangeAspect="1"/>
          </p:cNvPicPr>
          <p:nvPr/>
        </p:nvPicPr>
        <p:blipFill>
          <a:blip r:embed="rId1"/>
          <a:stretch>
            <a:fillRect/>
          </a:stretch>
        </p:blipFill>
        <p:spPr>
          <a:xfrm>
            <a:off x="1718310" y="5333365"/>
            <a:ext cx="7558405" cy="7387590"/>
          </a:xfrm>
          <a:prstGeom prst="rect">
            <a:avLst/>
          </a:prstGeom>
        </p:spPr>
      </p:pic>
      <p:pic>
        <p:nvPicPr>
          <p:cNvPr id="23" name="图片 22"/>
          <p:cNvPicPr>
            <a:picLocks noChangeAspect="1"/>
          </p:cNvPicPr>
          <p:nvPr/>
        </p:nvPicPr>
        <p:blipFill>
          <a:blip r:embed="rId2"/>
          <a:stretch>
            <a:fillRect/>
          </a:stretch>
        </p:blipFill>
        <p:spPr>
          <a:xfrm>
            <a:off x="12067540" y="5333365"/>
            <a:ext cx="7532370" cy="7313930"/>
          </a:xfrm>
          <a:prstGeom prst="rect">
            <a:avLst/>
          </a:prstGeom>
        </p:spPr>
      </p:pic>
      <p:sp>
        <p:nvSpPr>
          <p:cNvPr id="24" name="文本框 23"/>
          <p:cNvSpPr txBox="1"/>
          <p:nvPr/>
        </p:nvSpPr>
        <p:spPr>
          <a:xfrm>
            <a:off x="1301115" y="4347210"/>
            <a:ext cx="7211060" cy="706755"/>
          </a:xfrm>
          <a:prstGeom prst="rect">
            <a:avLst/>
          </a:prstGeom>
          <a:noFill/>
        </p:spPr>
        <p:txBody>
          <a:bodyPr wrap="none" rtlCol="0">
            <a:spAutoFit/>
          </a:bodyPr>
          <a:lstStyle/>
          <a:p>
            <a:pPr algn="l"/>
            <a:r>
              <a:rPr lang="en-US" altLang="zh-CN" sz="4000">
                <a:solidFill>
                  <a:srgbClr val="FF0000"/>
                </a:solidFill>
              </a:rPr>
              <a:t>Hinge Reward</a:t>
            </a:r>
            <a:r>
              <a:rPr lang="zh-CN" altLang="en-US" sz="4000">
                <a:solidFill>
                  <a:srgbClr val="FF0000"/>
                </a:solidFill>
                <a:ea typeface="宋体" panose="02010600030101010101" pitchFamily="2" charset="-122"/>
              </a:rPr>
              <a:t>：</a:t>
            </a:r>
            <a:r>
              <a:rPr lang="en-US" altLang="zh-CN" sz="4000">
                <a:solidFill>
                  <a:srgbClr val="FF0000"/>
                </a:solidFill>
                <a:ea typeface="宋体" panose="02010600030101010101" pitchFamily="2" charset="-122"/>
              </a:rPr>
              <a:t>Only Focus </a:t>
            </a:r>
            <a:r>
              <a:rPr lang="en-US" altLang="zh-CN" sz="4000" b="1">
                <a:solidFill>
                  <a:srgbClr val="FF0000"/>
                </a:solidFill>
                <a:ea typeface="宋体" panose="02010600030101010101" pitchFamily="2" charset="-122"/>
              </a:rPr>
              <a:t>Result</a:t>
            </a:r>
            <a:endParaRPr lang="en-US" altLang="zh-CN" sz="4000" b="1">
              <a:solidFill>
                <a:srgbClr val="FF0000"/>
              </a:solidFill>
              <a:ea typeface="宋体" panose="02010600030101010101" pitchFamily="2" charset="-122"/>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21743035" y="377825"/>
            <a:ext cx="2568575"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Responsibility</a:t>
            </a:r>
            <a:endParaRPr lang="zh-CN" altLang="en-US" sz="2800">
              <a:latin typeface="黑体" panose="02010609060101010101" charset="-122"/>
              <a:ea typeface="黑体" panose="02010609060101010101" charset="-122"/>
              <a:sym typeface="+mn-ea"/>
            </a:endParaRPr>
          </a:p>
        </p:txBody>
      </p:sp>
      <p:sp>
        <p:nvSpPr>
          <p:cNvPr id="9" name="椭圆 8"/>
          <p:cNvSpPr/>
          <p:nvPr/>
        </p:nvSpPr>
        <p:spPr>
          <a:xfrm>
            <a:off x="11419840" y="524510"/>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11" name="椭圆 10"/>
          <p:cNvSpPr/>
          <p:nvPr/>
        </p:nvSpPr>
        <p:spPr>
          <a:xfrm>
            <a:off x="21421090" y="495300"/>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cxnSp>
        <p:nvCxnSpPr>
          <p:cNvPr id="12" name="直接连接符 11"/>
          <p:cNvCxnSpPr/>
          <p:nvPr/>
        </p:nvCxnSpPr>
        <p:spPr>
          <a:xfrm>
            <a:off x="0" y="1501775"/>
            <a:ext cx="24268430" cy="0"/>
          </a:xfrm>
          <a:prstGeom prst="line">
            <a:avLst/>
          </a:prstGeom>
          <a:ln w="57150"/>
        </p:spPr>
        <p:style>
          <a:lnRef idx="1">
            <a:schemeClr val="dk1"/>
          </a:lnRef>
          <a:fillRef idx="0">
            <a:schemeClr val="dk1"/>
          </a:fillRef>
          <a:effectRef idx="0">
            <a:schemeClr val="dk1"/>
          </a:effectRef>
          <a:fontRef idx="minor">
            <a:schemeClr val="tx1"/>
          </a:fontRef>
        </p:style>
      </p:cxnSp>
      <p:sp>
        <p:nvSpPr>
          <p:cNvPr id="13" name="文本框 12"/>
          <p:cNvSpPr txBox="1"/>
          <p:nvPr/>
        </p:nvSpPr>
        <p:spPr>
          <a:xfrm>
            <a:off x="0" y="207010"/>
            <a:ext cx="11873865" cy="1106805"/>
          </a:xfrm>
          <a:prstGeom prst="rect">
            <a:avLst/>
          </a:prstGeom>
          <a:noFill/>
        </p:spPr>
        <p:txBody>
          <a:bodyPr wrap="square" rtlCol="0">
            <a:spAutoFit/>
          </a:bodyPr>
          <a:lstStyle/>
          <a:p>
            <a:r>
              <a:rPr lang="en-US" altLang="zh-CN" sz="6600" b="1">
                <a:latin typeface="微软雅黑" panose="020B0503020204020204" charset="-122"/>
                <a:ea typeface="微软雅黑" panose="020B0503020204020204" charset="-122"/>
              </a:rPr>
              <a:t>Approach</a:t>
            </a:r>
            <a:r>
              <a:rPr lang="en-US" altLang="zh-CN" sz="4400" b="1">
                <a:sym typeface="+mn-ea"/>
              </a:rPr>
              <a:t>TDreward</a:t>
            </a:r>
            <a:endParaRPr lang="en-US" altLang="zh-CN" sz="4400" b="1">
              <a:sym typeface="+mn-ea"/>
            </a:endParaRPr>
          </a:p>
        </p:txBody>
      </p:sp>
      <p:sp>
        <p:nvSpPr>
          <p:cNvPr id="14" name="文本框 13"/>
          <p:cNvSpPr txBox="1"/>
          <p:nvPr/>
        </p:nvSpPr>
        <p:spPr>
          <a:xfrm>
            <a:off x="11918950" y="375920"/>
            <a:ext cx="2658110"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Luring Sheep</a:t>
            </a:r>
            <a:endParaRPr lang="en-US" altLang="zh-CN" sz="2800">
              <a:latin typeface="微软雅黑" panose="020B0503020204020204" charset="-122"/>
              <a:ea typeface="微软雅黑" panose="020B0503020204020204" charset="-122"/>
              <a:sym typeface="+mn-ea"/>
            </a:endParaRPr>
          </a:p>
        </p:txBody>
      </p:sp>
      <p:sp>
        <p:nvSpPr>
          <p:cNvPr id="2" name="文本框 1"/>
          <p:cNvSpPr txBox="1"/>
          <p:nvPr/>
        </p:nvSpPr>
        <p:spPr>
          <a:xfrm>
            <a:off x="19083020" y="386080"/>
            <a:ext cx="1993900"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TDreward</a:t>
            </a:r>
            <a:endParaRPr lang="en-US" altLang="zh-CN" sz="2800">
              <a:latin typeface="微软雅黑" panose="020B0503020204020204" charset="-122"/>
              <a:ea typeface="微软雅黑" panose="020B0503020204020204" charset="-122"/>
              <a:sym typeface="+mn-ea"/>
            </a:endParaRPr>
          </a:p>
        </p:txBody>
      </p:sp>
      <p:sp>
        <p:nvSpPr>
          <p:cNvPr id="54" name="椭圆 53"/>
          <p:cNvSpPr/>
          <p:nvPr/>
        </p:nvSpPr>
        <p:spPr>
          <a:xfrm>
            <a:off x="18711545" y="529590"/>
            <a:ext cx="273685" cy="273685"/>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16" name="文本框 15"/>
          <p:cNvSpPr txBox="1"/>
          <p:nvPr/>
        </p:nvSpPr>
        <p:spPr>
          <a:xfrm>
            <a:off x="15573375" y="400050"/>
            <a:ext cx="2667000"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Task Analysis</a:t>
            </a:r>
            <a:endParaRPr lang="en-US" altLang="zh-CN" sz="2800">
              <a:latin typeface="微软雅黑" panose="020B0503020204020204" charset="-122"/>
              <a:ea typeface="微软雅黑" panose="020B0503020204020204" charset="-122"/>
              <a:sym typeface="+mn-ea"/>
            </a:endParaRPr>
          </a:p>
        </p:txBody>
      </p:sp>
      <p:sp>
        <p:nvSpPr>
          <p:cNvPr id="17" name="椭圆 16"/>
          <p:cNvSpPr/>
          <p:nvPr/>
        </p:nvSpPr>
        <p:spPr>
          <a:xfrm>
            <a:off x="15196185" y="529590"/>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10" name="文本框 9"/>
          <p:cNvSpPr txBox="1"/>
          <p:nvPr/>
        </p:nvSpPr>
        <p:spPr>
          <a:xfrm>
            <a:off x="758190" y="11616055"/>
            <a:ext cx="15634970" cy="706755"/>
          </a:xfrm>
          <a:prstGeom prst="rect">
            <a:avLst/>
          </a:prstGeom>
          <a:noFill/>
        </p:spPr>
        <p:txBody>
          <a:bodyPr wrap="none" rtlCol="0">
            <a:spAutoFit/>
          </a:bodyPr>
          <a:lstStyle/>
          <a:p>
            <a:r>
              <a:rPr lang="en-US" sz="4000" b="1">
                <a:solidFill>
                  <a:schemeClr val="tx1"/>
                </a:solidFill>
                <a:ea typeface="宋体" panose="02010600030101010101" pitchFamily="2" charset="-122"/>
              </a:rPr>
              <a:t>Achieve SOTA: TDreward has </a:t>
            </a:r>
            <a:r>
              <a:rPr lang="en-US" sz="4000" b="1">
                <a:solidFill>
                  <a:srgbClr val="FF0000"/>
                </a:solidFill>
                <a:ea typeface="宋体" panose="02010600030101010101" pitchFamily="2" charset="-122"/>
              </a:rPr>
              <a:t>the highest reward</a:t>
            </a:r>
            <a:r>
              <a:rPr lang="en-US" sz="4000" b="1">
                <a:solidFill>
                  <a:schemeClr val="tx1"/>
                </a:solidFill>
                <a:ea typeface="宋体" panose="02010600030101010101" pitchFamily="2" charset="-122"/>
              </a:rPr>
              <a:t> and </a:t>
            </a:r>
            <a:r>
              <a:rPr lang="en-US" sz="4000" b="1">
                <a:solidFill>
                  <a:srgbClr val="FF0000"/>
                </a:solidFill>
                <a:ea typeface="宋体" panose="02010600030101010101" pitchFamily="2" charset="-122"/>
              </a:rPr>
              <a:t>lowest average loss</a:t>
            </a:r>
            <a:r>
              <a:rPr lang="en-US" sz="4000" b="1">
                <a:solidFill>
                  <a:schemeClr val="tx1"/>
                </a:solidFill>
                <a:ea typeface="宋体" panose="02010600030101010101" pitchFamily="2" charset="-122"/>
              </a:rPr>
              <a:t>  </a:t>
            </a:r>
            <a:endParaRPr lang="en-US" sz="4000" b="1">
              <a:solidFill>
                <a:schemeClr val="tx1"/>
              </a:solidFill>
              <a:ea typeface="宋体" panose="02010600030101010101" pitchFamily="2" charset="-122"/>
            </a:endParaRPr>
          </a:p>
        </p:txBody>
      </p:sp>
      <p:graphicFrame>
        <p:nvGraphicFramePr>
          <p:cNvPr id="38" name="表格 37"/>
          <p:cNvGraphicFramePr/>
          <p:nvPr>
            <p:custDataLst>
              <p:tags r:id="rId1"/>
            </p:custDataLst>
          </p:nvPr>
        </p:nvGraphicFramePr>
        <p:xfrm>
          <a:off x="17359630" y="4494530"/>
          <a:ext cx="5382260" cy="6123305"/>
        </p:xfrm>
        <a:graphic>
          <a:graphicData uri="http://schemas.openxmlformats.org/drawingml/2006/table">
            <a:tbl>
              <a:tblPr firstRow="1" bandRow="1">
                <a:tableStyleId>{5C22544A-7EE6-4342-B048-85BDC9FD1C3A}</a:tableStyleId>
              </a:tblPr>
              <a:tblGrid>
                <a:gridCol w="2232660"/>
                <a:gridCol w="3149600"/>
              </a:tblGrid>
              <a:tr h="1015365">
                <a:tc>
                  <a:txBody>
                    <a:bodyPr/>
                    <a:lstStyle/>
                    <a:p>
                      <a:pPr algn="ctr">
                        <a:buNone/>
                      </a:pPr>
                      <a:r>
                        <a:rPr lang="en-US" altLang="zh-CN" sz="3200" b="1" dirty="0">
                          <a:latin typeface="黑体" panose="02010609060101010101" charset="-122"/>
                          <a:ea typeface="黑体" panose="02010609060101010101" charset="-122"/>
                          <a:cs typeface="Times New Roman" panose="02020603050405020304" charset="0"/>
                        </a:rPr>
                        <a:t>Reward</a:t>
                      </a:r>
                      <a:endParaRPr lang="en-US" altLang="zh-CN" sz="3200" b="1" dirty="0">
                        <a:latin typeface="黑体" panose="02010609060101010101" charset="-122"/>
                        <a:ea typeface="黑体" panose="02010609060101010101" charset="-122"/>
                        <a:cs typeface="Times New Roman" panose="02020603050405020304" charset="0"/>
                      </a:endParaRPr>
                    </a:p>
                  </a:txBody>
                  <a:tcPr anchor="ctr">
                    <a:lnB w="12700" cmpd="sng">
                      <a:solidFill>
                        <a:schemeClr val="tx1"/>
                      </a:solidFill>
                      <a:prstDash val="solid"/>
                    </a:lnB>
                    <a:solidFill>
                      <a:schemeClr val="accent2"/>
                    </a:solidFill>
                  </a:tcPr>
                </a:tc>
                <a:tc>
                  <a:txBody>
                    <a:bodyPr/>
                    <a:lstStyle/>
                    <a:p>
                      <a:pPr algn="ctr">
                        <a:buNone/>
                      </a:pPr>
                      <a:r>
                        <a:rPr lang="en-US" altLang="zh-CN" sz="3200" b="1" dirty="0">
                          <a:latin typeface="黑体" panose="02010609060101010101" charset="-122"/>
                          <a:ea typeface="黑体" panose="02010609060101010101" charset="-122"/>
                          <a:cs typeface="Times New Roman" panose="02020603050405020304" charset="0"/>
                        </a:rPr>
                        <a:t>Value</a:t>
                      </a:r>
                      <a:endParaRPr lang="en-US" altLang="zh-CN" sz="3200" b="1" dirty="0">
                        <a:latin typeface="黑体" panose="02010609060101010101" charset="-122"/>
                        <a:ea typeface="黑体" panose="02010609060101010101" charset="-122"/>
                        <a:cs typeface="Times New Roman" panose="02020603050405020304" charset="0"/>
                      </a:endParaRPr>
                    </a:p>
                  </a:txBody>
                  <a:tcPr anchor="ctr">
                    <a:lnB w="12700" cmpd="sng">
                      <a:solidFill>
                        <a:schemeClr val="tx1"/>
                      </a:solidFill>
                      <a:prstDash val="solid"/>
                    </a:lnB>
                    <a:solidFill>
                      <a:schemeClr val="accent2"/>
                    </a:solidFill>
                  </a:tcPr>
                </a:tc>
              </a:tr>
              <a:tr h="1675765">
                <a:tc>
                  <a:txBody>
                    <a:bodyPr/>
                    <a:lstStyle/>
                    <a:p>
                      <a:pPr algn="ctr">
                        <a:buNone/>
                      </a:pPr>
                      <a:r>
                        <a:rPr lang="en-US" altLang="zh-CN" sz="3200" b="0" dirty="0">
                          <a:latin typeface="Times New Roman" panose="02020603050405020304" charset="0"/>
                          <a:cs typeface="Times New Roman" panose="02020603050405020304" charset="0"/>
                        </a:rPr>
                        <a:t>average </a:t>
                      </a:r>
                      <a:endParaRPr lang="en-US" altLang="zh-CN" sz="3200" b="0" dirty="0">
                        <a:latin typeface="Times New Roman" panose="02020603050405020304" charset="0"/>
                        <a:cs typeface="Times New Roman" panose="02020603050405020304" charset="0"/>
                      </a:endParaRPr>
                    </a:p>
                  </a:txBody>
                  <a:tcPr anchor="ct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solidFill>
                      <a:schemeClr val="bg1"/>
                    </a:solidFill>
                  </a:tcPr>
                </a:tc>
                <a:tc>
                  <a:txBody>
                    <a:bodyPr/>
                    <a:lstStyle/>
                    <a:p>
                      <a:pPr algn="ctr">
                        <a:buClrTx/>
                        <a:buSzTx/>
                        <a:buFontTx/>
                        <a:buNone/>
                      </a:pPr>
                      <a:r>
                        <a:rPr lang="en-US" altLang="zh-CN" sz="3200" b="0" dirty="0">
                          <a:latin typeface="Times New Roman" panose="02020603050405020304" charset="0"/>
                          <a:cs typeface="Times New Roman" panose="02020603050405020304" charset="0"/>
                          <a:sym typeface="+mn-ea"/>
                        </a:rPr>
                        <a:t>161.21</a:t>
                      </a:r>
                      <a:endParaRPr lang="en-US" altLang="zh-CN" sz="3200" b="0" dirty="0">
                        <a:latin typeface="Times New Roman" panose="02020603050405020304" charset="0"/>
                        <a:cs typeface="Times New Roman" panose="02020603050405020304" charset="0"/>
                        <a:sym typeface="+mn-ea"/>
                      </a:endParaRPr>
                    </a:p>
                  </a:txBody>
                  <a:tcPr anchor="ct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solidFill>
                      <a:schemeClr val="bg1"/>
                    </a:solidFill>
                  </a:tcPr>
                </a:tc>
              </a:tr>
              <a:tr h="1793875">
                <a:tc>
                  <a:txBody>
                    <a:bodyPr/>
                    <a:lstStyle/>
                    <a:p>
                      <a:pPr algn="ctr">
                        <a:buNone/>
                      </a:pPr>
                      <a:r>
                        <a:rPr lang="en-US" altLang="zh-CN" sz="3200" b="0" dirty="0">
                          <a:latin typeface="Times New Roman" panose="02020603050405020304" charset="0"/>
                          <a:cs typeface="Times New Roman" panose="02020603050405020304" charset="0"/>
                        </a:rPr>
                        <a:t>max </a:t>
                      </a:r>
                      <a:endParaRPr lang="en-US" altLang="zh-CN" sz="3200" b="0" dirty="0">
                        <a:latin typeface="Times New Roman" panose="02020603050405020304" charset="0"/>
                        <a:cs typeface="Times New Roman" panose="02020603050405020304" charset="0"/>
                      </a:endParaRPr>
                    </a:p>
                  </a:txBody>
                  <a:tcPr anchor="ctr">
                    <a:lnL w="12700" cmpd="sng">
                      <a:solidFill>
                        <a:schemeClr val="tx1"/>
                      </a:solidFill>
                      <a:prstDash val="solid"/>
                    </a:lnL>
                    <a:lnR w="12700" cmpd="sng">
                      <a:solidFill>
                        <a:schemeClr val="tx1"/>
                      </a:solidFill>
                      <a:prstDash val="solid"/>
                    </a:lnR>
                    <a:lnT w="12700" cmpd="sng">
                      <a:solidFill>
                        <a:schemeClr val="tx1"/>
                      </a:solidFill>
                      <a:prstDash val="solid"/>
                    </a:lnT>
                    <a:lnB w="12700" cap="flat" cmpd="sng" algn="ctr">
                      <a:solidFill>
                        <a:schemeClr val="tx1"/>
                      </a:solidFill>
                      <a:prstDash val="solid"/>
                      <a:round/>
                      <a:headEnd type="none" w="med" len="med"/>
                      <a:tailEnd type="none" w="med" len="med"/>
                    </a:lnB>
                    <a:solidFill>
                      <a:schemeClr val="bg1"/>
                    </a:solidFill>
                  </a:tcPr>
                </a:tc>
                <a:tc>
                  <a:txBody>
                    <a:bodyPr/>
                    <a:lstStyle/>
                    <a:p>
                      <a:pPr algn="ctr">
                        <a:buClrTx/>
                        <a:buSzTx/>
                        <a:buFontTx/>
                        <a:buNone/>
                      </a:pPr>
                      <a:r>
                        <a:rPr lang="en-US" altLang="zh-CN" sz="3200" dirty="0">
                          <a:latin typeface="Times New Roman" panose="02020603050405020304" charset="0"/>
                          <a:cs typeface="Times New Roman" panose="02020603050405020304" charset="0"/>
                        </a:rPr>
                        <a:t>573.51</a:t>
                      </a:r>
                      <a:endParaRPr lang="en-US" altLang="zh-CN" sz="3200" dirty="0">
                        <a:latin typeface="Times New Roman" panose="02020603050405020304" charset="0"/>
                        <a:cs typeface="Times New Roman" panose="02020603050405020304" charset="0"/>
                      </a:endParaRPr>
                    </a:p>
                  </a:txBody>
                  <a:tcPr anchor="ctr">
                    <a:lnL w="12700" cmpd="sng">
                      <a:solidFill>
                        <a:schemeClr val="tx1"/>
                      </a:solidFill>
                      <a:prstDash val="solid"/>
                    </a:lnL>
                    <a:lnR w="12700" cmpd="sng">
                      <a:solidFill>
                        <a:schemeClr val="tx1"/>
                      </a:solidFill>
                      <a:prstDash val="solid"/>
                    </a:lnR>
                    <a:lnT w="12700" cmpd="sng">
                      <a:solidFill>
                        <a:schemeClr val="tx1"/>
                      </a:solidFill>
                      <a:prstDash val="solid"/>
                    </a:lnT>
                    <a:lnB w="12700" cap="flat" cmpd="sng" algn="ctr">
                      <a:solidFill>
                        <a:schemeClr val="tx1"/>
                      </a:solidFill>
                      <a:prstDash val="solid"/>
                      <a:round/>
                      <a:headEnd type="none" w="med" len="med"/>
                      <a:tailEnd type="none" w="med" len="med"/>
                    </a:lnB>
                    <a:solidFill>
                      <a:schemeClr val="bg1"/>
                    </a:solidFill>
                  </a:tcPr>
                </a:tc>
              </a:tr>
              <a:tr h="1638300">
                <a:tc>
                  <a:txBody>
                    <a:bodyPr/>
                    <a:lstStyle/>
                    <a:p>
                      <a:pPr algn="ctr">
                        <a:buNone/>
                      </a:pPr>
                      <a:r>
                        <a:rPr lang="en-US" altLang="zh-CN" sz="3200" b="0" dirty="0">
                          <a:latin typeface="Times New Roman" panose="02020603050405020304" charset="0"/>
                          <a:cs typeface="Times New Roman" panose="02020603050405020304" charset="0"/>
                        </a:rPr>
                        <a:t>loss</a:t>
                      </a:r>
                      <a:endParaRPr lang="en-US" altLang="zh-CN" sz="3200" b="0" dirty="0">
                        <a:latin typeface="Times New Roman" panose="02020603050405020304" charset="0"/>
                        <a:cs typeface="Times New Roman" panose="02020603050405020304" charset="0"/>
                      </a:endParaRPr>
                    </a:p>
                  </a:txBody>
                  <a:tcPr anchor="ctr">
                    <a:lnL w="12700" cmpd="sng">
                      <a:solidFill>
                        <a:schemeClr val="tx1"/>
                      </a:solidFill>
                      <a:prstDash val="solid"/>
                    </a:lnL>
                    <a:lnR w="12700" cmpd="sng">
                      <a:solidFill>
                        <a:schemeClr val="tx1"/>
                      </a:solidFill>
                      <a:prstDash val="solid"/>
                    </a:lnR>
                    <a:lnT w="12700" cmpd="sng">
                      <a:solidFill>
                        <a:schemeClr val="tx1"/>
                      </a:solidFill>
                      <a:prstDash val="solid"/>
                    </a:lnT>
                    <a:lnB w="12700" cap="flat" cmpd="sng" algn="ctr">
                      <a:solidFill>
                        <a:schemeClr val="tx1"/>
                      </a:solidFill>
                      <a:prstDash val="solid"/>
                      <a:round/>
                      <a:headEnd type="none" w="med" len="med"/>
                      <a:tailEnd type="none" w="med" len="med"/>
                    </a:lnB>
                    <a:solidFill>
                      <a:schemeClr val="bg1"/>
                    </a:solidFill>
                  </a:tcPr>
                </a:tc>
                <a:tc>
                  <a:txBody>
                    <a:bodyPr/>
                    <a:lstStyle/>
                    <a:p>
                      <a:pPr algn="ctr">
                        <a:buClrTx/>
                        <a:buSzTx/>
                        <a:buFontTx/>
                        <a:buNone/>
                      </a:pPr>
                      <a:r>
                        <a:rPr lang="en-US" altLang="zh-CN" sz="3200" dirty="0">
                          <a:latin typeface="Times New Roman" panose="02020603050405020304" charset="0"/>
                          <a:cs typeface="Times New Roman" panose="02020603050405020304" charset="0"/>
                        </a:rPr>
                        <a:t>573.51</a:t>
                      </a:r>
                      <a:endParaRPr lang="en-US" altLang="zh-CN" sz="3200" dirty="0">
                        <a:latin typeface="Times New Roman" panose="02020603050405020304" charset="0"/>
                        <a:cs typeface="Times New Roman" panose="02020603050405020304" charset="0"/>
                      </a:endParaRPr>
                    </a:p>
                  </a:txBody>
                  <a:tcPr anchor="ctr">
                    <a:lnL w="12700" cmpd="sng">
                      <a:solidFill>
                        <a:schemeClr val="tx1"/>
                      </a:solidFill>
                      <a:prstDash val="solid"/>
                    </a:lnL>
                    <a:lnR w="12700" cmpd="sng">
                      <a:solidFill>
                        <a:schemeClr val="tx1"/>
                      </a:solidFill>
                      <a:prstDash val="solid"/>
                    </a:lnR>
                    <a:lnT w="12700" cmpd="sng">
                      <a:solidFill>
                        <a:schemeClr val="tx1"/>
                      </a:solidFill>
                      <a:prstDash val="solid"/>
                    </a:lnT>
                    <a:lnB w="12700" cap="flat" cmpd="sng" algn="ctr">
                      <a:solidFill>
                        <a:schemeClr val="tx1"/>
                      </a:solidFill>
                      <a:prstDash val="solid"/>
                      <a:round/>
                      <a:headEnd type="none" w="med" len="med"/>
                      <a:tailEnd type="none" w="med" len="med"/>
                    </a:lnB>
                    <a:solidFill>
                      <a:schemeClr val="bg1"/>
                    </a:solidFill>
                  </a:tcPr>
                </a:tc>
              </a:tr>
            </a:tbl>
          </a:graphicData>
        </a:graphic>
      </p:graphicFrame>
      <p:sp>
        <p:nvSpPr>
          <p:cNvPr id="8" name="文本框 7"/>
          <p:cNvSpPr txBox="1"/>
          <p:nvPr/>
        </p:nvSpPr>
        <p:spPr>
          <a:xfrm>
            <a:off x="486410" y="1759585"/>
            <a:ext cx="17543145" cy="922020"/>
          </a:xfrm>
          <a:prstGeom prst="rect">
            <a:avLst/>
          </a:prstGeom>
          <a:noFill/>
        </p:spPr>
        <p:txBody>
          <a:bodyPr wrap="none" rtlCol="0">
            <a:spAutoFit/>
          </a:bodyPr>
          <a:lstStyle/>
          <a:p>
            <a:r>
              <a:rPr lang="en-US" altLang="zh-CN" sz="5400" b="1">
                <a:solidFill>
                  <a:srgbClr val="FF0000"/>
                </a:solidFill>
              </a:rPr>
              <a:t>Optimization3—Only Result?! No! Process makes difference! </a:t>
            </a:r>
            <a:endParaRPr lang="en-US" altLang="zh-CN" sz="5400" b="1">
              <a:solidFill>
                <a:srgbClr val="FF0000"/>
              </a:solidFill>
            </a:endParaRPr>
          </a:p>
        </p:txBody>
      </p:sp>
      <p:sp>
        <p:nvSpPr>
          <p:cNvPr id="15" name="文本框 14"/>
          <p:cNvSpPr txBox="1"/>
          <p:nvPr/>
        </p:nvSpPr>
        <p:spPr>
          <a:xfrm>
            <a:off x="1002030" y="2939415"/>
            <a:ext cx="10535961" cy="769441"/>
          </a:xfrm>
          <a:prstGeom prst="rect">
            <a:avLst/>
          </a:prstGeom>
          <a:noFill/>
        </p:spPr>
        <p:txBody>
          <a:bodyPr wrap="none" rtlCol="0">
            <a:spAutoFit/>
          </a:bodyPr>
          <a:lstStyle/>
          <a:p>
            <a:r>
              <a:rPr lang="en-US" altLang="zh-CN" sz="4400" b="1" dirty="0">
                <a:solidFill>
                  <a:srgbClr val="FF0000"/>
                </a:solidFill>
              </a:rPr>
              <a:t>Experiment5-Temporal </a:t>
            </a:r>
            <a:r>
              <a:rPr lang="en-US" altLang="zh-CN" sz="4400" b="1" dirty="0" err="1">
                <a:solidFill>
                  <a:srgbClr val="FF0000"/>
                </a:solidFill>
              </a:rPr>
              <a:t>Differencial</a:t>
            </a:r>
            <a:r>
              <a:rPr lang="en-US" altLang="zh-CN" sz="4400" b="1" dirty="0">
                <a:solidFill>
                  <a:srgbClr val="FF0000"/>
                </a:solidFill>
              </a:rPr>
              <a:t> Reward</a:t>
            </a:r>
            <a:endParaRPr lang="en-US" altLang="zh-CN" sz="4400" b="1" dirty="0">
              <a:solidFill>
                <a:srgbClr val="FF0000"/>
              </a:solidFill>
            </a:endParaRPr>
          </a:p>
        </p:txBody>
      </p:sp>
      <p:pic>
        <p:nvPicPr>
          <p:cNvPr id="18" name="图片 17"/>
          <p:cNvPicPr>
            <a:picLocks noChangeAspect="1"/>
          </p:cNvPicPr>
          <p:nvPr/>
        </p:nvPicPr>
        <p:blipFill>
          <a:blip r:embed="rId2"/>
          <a:stretch>
            <a:fillRect/>
          </a:stretch>
        </p:blipFill>
        <p:spPr>
          <a:xfrm>
            <a:off x="486410" y="4153535"/>
            <a:ext cx="8419465" cy="6315075"/>
          </a:xfrm>
          <a:prstGeom prst="rect">
            <a:avLst/>
          </a:prstGeom>
        </p:spPr>
      </p:pic>
      <p:pic>
        <p:nvPicPr>
          <p:cNvPr id="19" name="图片 18"/>
          <p:cNvPicPr>
            <a:picLocks noChangeAspect="1"/>
          </p:cNvPicPr>
          <p:nvPr/>
        </p:nvPicPr>
        <p:blipFill>
          <a:blip r:embed="rId3"/>
          <a:stretch>
            <a:fillRect/>
          </a:stretch>
        </p:blipFill>
        <p:spPr>
          <a:xfrm>
            <a:off x="8750935" y="4444365"/>
            <a:ext cx="7644130" cy="5733415"/>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21743035" y="377825"/>
            <a:ext cx="2568575"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Responsibility</a:t>
            </a:r>
            <a:endParaRPr lang="zh-CN" altLang="en-US" sz="2800">
              <a:latin typeface="黑体" panose="02010609060101010101" charset="-122"/>
              <a:ea typeface="黑体" panose="02010609060101010101" charset="-122"/>
              <a:sym typeface="+mn-ea"/>
            </a:endParaRPr>
          </a:p>
        </p:txBody>
      </p:sp>
      <p:sp>
        <p:nvSpPr>
          <p:cNvPr id="9" name="椭圆 8"/>
          <p:cNvSpPr/>
          <p:nvPr/>
        </p:nvSpPr>
        <p:spPr>
          <a:xfrm>
            <a:off x="11419840" y="524510"/>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11" name="椭圆 10"/>
          <p:cNvSpPr/>
          <p:nvPr/>
        </p:nvSpPr>
        <p:spPr>
          <a:xfrm>
            <a:off x="21421090" y="495300"/>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cxnSp>
        <p:nvCxnSpPr>
          <p:cNvPr id="12" name="直接连接符 11"/>
          <p:cNvCxnSpPr/>
          <p:nvPr/>
        </p:nvCxnSpPr>
        <p:spPr>
          <a:xfrm>
            <a:off x="0" y="1501775"/>
            <a:ext cx="24268430" cy="0"/>
          </a:xfrm>
          <a:prstGeom prst="line">
            <a:avLst/>
          </a:prstGeom>
          <a:ln w="57150"/>
        </p:spPr>
        <p:style>
          <a:lnRef idx="1">
            <a:schemeClr val="dk1"/>
          </a:lnRef>
          <a:fillRef idx="0">
            <a:schemeClr val="dk1"/>
          </a:fillRef>
          <a:effectRef idx="0">
            <a:schemeClr val="dk1"/>
          </a:effectRef>
          <a:fontRef idx="minor">
            <a:schemeClr val="tx1"/>
          </a:fontRef>
        </p:style>
      </p:cxnSp>
      <p:sp>
        <p:nvSpPr>
          <p:cNvPr id="13" name="文本框 12"/>
          <p:cNvSpPr txBox="1"/>
          <p:nvPr/>
        </p:nvSpPr>
        <p:spPr>
          <a:xfrm>
            <a:off x="0" y="207010"/>
            <a:ext cx="11873865" cy="1106805"/>
          </a:xfrm>
          <a:prstGeom prst="rect">
            <a:avLst/>
          </a:prstGeom>
          <a:noFill/>
        </p:spPr>
        <p:txBody>
          <a:bodyPr wrap="square" rtlCol="0">
            <a:spAutoFit/>
          </a:bodyPr>
          <a:lstStyle/>
          <a:p>
            <a:r>
              <a:rPr lang="en-US" altLang="zh-CN" sz="6600" b="1">
                <a:latin typeface="微软雅黑" panose="020B0503020204020204" charset="-122"/>
                <a:ea typeface="微软雅黑" panose="020B0503020204020204" charset="-122"/>
              </a:rPr>
              <a:t>Approach</a:t>
            </a:r>
            <a:r>
              <a:rPr lang="en-US" altLang="zh-CN" sz="4400" b="1">
                <a:sym typeface="+mn-ea"/>
              </a:rPr>
              <a:t>TDreward</a:t>
            </a:r>
            <a:endParaRPr lang="zh-CN" altLang="en-US" sz="4400" b="1">
              <a:sym typeface="+mn-ea"/>
            </a:endParaRPr>
          </a:p>
        </p:txBody>
      </p:sp>
      <p:sp>
        <p:nvSpPr>
          <p:cNvPr id="14" name="文本框 13"/>
          <p:cNvSpPr txBox="1"/>
          <p:nvPr/>
        </p:nvSpPr>
        <p:spPr>
          <a:xfrm>
            <a:off x="11918950" y="375920"/>
            <a:ext cx="2658110"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Luring Sheep</a:t>
            </a:r>
            <a:endParaRPr lang="en-US" altLang="zh-CN" sz="2800">
              <a:latin typeface="微软雅黑" panose="020B0503020204020204" charset="-122"/>
              <a:ea typeface="微软雅黑" panose="020B0503020204020204" charset="-122"/>
              <a:sym typeface="+mn-ea"/>
            </a:endParaRPr>
          </a:p>
        </p:txBody>
      </p:sp>
      <p:sp>
        <p:nvSpPr>
          <p:cNvPr id="2" name="文本框 1"/>
          <p:cNvSpPr txBox="1"/>
          <p:nvPr/>
        </p:nvSpPr>
        <p:spPr>
          <a:xfrm>
            <a:off x="18825845" y="386080"/>
            <a:ext cx="2495550"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TDreward</a:t>
            </a:r>
            <a:endParaRPr lang="en-US" altLang="zh-CN" sz="2800">
              <a:latin typeface="微软雅黑" panose="020B0503020204020204" charset="-122"/>
              <a:ea typeface="微软雅黑" panose="020B0503020204020204" charset="-122"/>
              <a:sym typeface="+mn-ea"/>
            </a:endParaRPr>
          </a:p>
        </p:txBody>
      </p:sp>
      <p:sp>
        <p:nvSpPr>
          <p:cNvPr id="54" name="椭圆 53"/>
          <p:cNvSpPr/>
          <p:nvPr/>
        </p:nvSpPr>
        <p:spPr>
          <a:xfrm>
            <a:off x="18454370" y="529590"/>
            <a:ext cx="273685" cy="273685"/>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16" name="文本框 15"/>
          <p:cNvSpPr txBox="1"/>
          <p:nvPr/>
        </p:nvSpPr>
        <p:spPr>
          <a:xfrm>
            <a:off x="15573375" y="400050"/>
            <a:ext cx="2667000"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Task Analysis</a:t>
            </a:r>
            <a:endParaRPr lang="en-US" altLang="zh-CN" sz="2800">
              <a:latin typeface="微软雅黑" panose="020B0503020204020204" charset="-122"/>
              <a:ea typeface="微软雅黑" panose="020B0503020204020204" charset="-122"/>
              <a:sym typeface="+mn-ea"/>
            </a:endParaRPr>
          </a:p>
        </p:txBody>
      </p:sp>
      <p:sp>
        <p:nvSpPr>
          <p:cNvPr id="17" name="椭圆 16"/>
          <p:cNvSpPr/>
          <p:nvPr/>
        </p:nvSpPr>
        <p:spPr>
          <a:xfrm>
            <a:off x="15196185" y="529590"/>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10" name="文本框 9"/>
          <p:cNvSpPr txBox="1"/>
          <p:nvPr/>
        </p:nvSpPr>
        <p:spPr>
          <a:xfrm>
            <a:off x="1333500" y="12197080"/>
            <a:ext cx="8696325" cy="645160"/>
          </a:xfrm>
          <a:prstGeom prst="rect">
            <a:avLst/>
          </a:prstGeom>
          <a:noFill/>
        </p:spPr>
        <p:txBody>
          <a:bodyPr wrap="none" rtlCol="0">
            <a:spAutoFit/>
          </a:bodyPr>
          <a:lstStyle/>
          <a:p>
            <a:pPr algn="l"/>
            <a:r>
              <a:rPr lang="en-US" sz="3600" b="1">
                <a:solidFill>
                  <a:srgbClr val="FF0000"/>
                </a:solidFill>
                <a:ea typeface="宋体" panose="02010600030101010101" pitchFamily="2" charset="-122"/>
                <a:sym typeface="+mn-ea"/>
              </a:rPr>
              <a:t>TD reward generate a more intelligent agent!</a:t>
            </a:r>
            <a:endParaRPr lang="en-US" sz="3600" b="1">
              <a:solidFill>
                <a:srgbClr val="FF0000"/>
              </a:solidFill>
              <a:ea typeface="宋体" panose="02010600030101010101" pitchFamily="2" charset="-122"/>
              <a:sym typeface="+mn-ea"/>
            </a:endParaRPr>
          </a:p>
        </p:txBody>
      </p:sp>
      <p:sp>
        <p:nvSpPr>
          <p:cNvPr id="8" name="文本框 7"/>
          <p:cNvSpPr txBox="1"/>
          <p:nvPr/>
        </p:nvSpPr>
        <p:spPr>
          <a:xfrm>
            <a:off x="486410" y="1759585"/>
            <a:ext cx="17543145" cy="922020"/>
          </a:xfrm>
          <a:prstGeom prst="rect">
            <a:avLst/>
          </a:prstGeom>
          <a:noFill/>
        </p:spPr>
        <p:txBody>
          <a:bodyPr wrap="none" rtlCol="0">
            <a:spAutoFit/>
          </a:bodyPr>
          <a:lstStyle/>
          <a:p>
            <a:r>
              <a:rPr lang="en-US" altLang="zh-CN" sz="5400" b="1">
                <a:solidFill>
                  <a:srgbClr val="FF0000"/>
                </a:solidFill>
              </a:rPr>
              <a:t>Optimization3—Only Result?! No! Process makes difference! </a:t>
            </a:r>
            <a:endParaRPr lang="en-US" altLang="zh-CN" sz="5400" b="1">
              <a:solidFill>
                <a:srgbClr val="FF0000"/>
              </a:solidFill>
            </a:endParaRPr>
          </a:p>
        </p:txBody>
      </p:sp>
      <p:sp>
        <p:nvSpPr>
          <p:cNvPr id="15" name="文本框 14"/>
          <p:cNvSpPr txBox="1"/>
          <p:nvPr/>
        </p:nvSpPr>
        <p:spPr>
          <a:xfrm>
            <a:off x="1002030" y="2939415"/>
            <a:ext cx="10252230" cy="769441"/>
          </a:xfrm>
          <a:prstGeom prst="rect">
            <a:avLst/>
          </a:prstGeom>
          <a:noFill/>
        </p:spPr>
        <p:txBody>
          <a:bodyPr wrap="none" rtlCol="0">
            <a:spAutoFit/>
          </a:bodyPr>
          <a:lstStyle/>
          <a:p>
            <a:r>
              <a:rPr lang="en-US" altLang="zh-CN" sz="4400" b="1" dirty="0">
                <a:solidFill>
                  <a:srgbClr val="FF0000"/>
                </a:solidFill>
              </a:rPr>
              <a:t>Experiment5-Temporal </a:t>
            </a:r>
            <a:r>
              <a:rPr lang="en-US" altLang="zh-CN" sz="4400" b="1" dirty="0" err="1">
                <a:solidFill>
                  <a:srgbClr val="FF0000"/>
                </a:solidFill>
              </a:rPr>
              <a:t>Differencial</a:t>
            </a:r>
            <a:r>
              <a:rPr lang="en-US" altLang="zh-CN" sz="4400" b="1" dirty="0">
                <a:solidFill>
                  <a:srgbClr val="FF0000"/>
                </a:solidFill>
              </a:rPr>
              <a:t> Reward</a:t>
            </a:r>
            <a:endParaRPr lang="en-US" altLang="zh-CN" sz="4400" b="1" dirty="0">
              <a:solidFill>
                <a:srgbClr val="FF0000"/>
              </a:solidFill>
            </a:endParaRPr>
          </a:p>
        </p:txBody>
      </p:sp>
      <p:sp>
        <p:nvSpPr>
          <p:cNvPr id="21" name="文本框 20"/>
          <p:cNvSpPr txBox="1"/>
          <p:nvPr/>
        </p:nvSpPr>
        <p:spPr>
          <a:xfrm>
            <a:off x="13052425" y="4836160"/>
            <a:ext cx="11415395" cy="706755"/>
          </a:xfrm>
          <a:prstGeom prst="rect">
            <a:avLst/>
          </a:prstGeom>
          <a:noFill/>
        </p:spPr>
        <p:txBody>
          <a:bodyPr wrap="none" rtlCol="0">
            <a:spAutoFit/>
          </a:bodyPr>
          <a:lstStyle/>
          <a:p>
            <a:pPr algn="l"/>
            <a:r>
              <a:rPr lang="en-US" altLang="zh-CN" sz="4000">
                <a:solidFill>
                  <a:srgbClr val="FF0000"/>
                </a:solidFill>
              </a:rPr>
              <a:t>TDreward(t)=sgn(dist(t-1)-dist(t))·[C+|</a:t>
            </a:r>
            <a:r>
              <a:rPr lang="en-US" altLang="zh-CN" sz="4000">
                <a:solidFill>
                  <a:srgbClr val="FF0000"/>
                </a:solidFill>
                <a:sym typeface="+mn-ea"/>
              </a:rPr>
              <a:t>dist(t-1)-dist(t)</a:t>
            </a:r>
            <a:r>
              <a:rPr lang="en-US" altLang="zh-CN" sz="4000">
                <a:solidFill>
                  <a:srgbClr val="FF0000"/>
                </a:solidFill>
              </a:rPr>
              <a:t>|]</a:t>
            </a:r>
            <a:endParaRPr lang="en-US" altLang="zh-CN" sz="4000">
              <a:solidFill>
                <a:srgbClr val="FF0000"/>
              </a:solidFill>
            </a:endParaRPr>
          </a:p>
        </p:txBody>
      </p:sp>
      <p:pic>
        <p:nvPicPr>
          <p:cNvPr id="19" name="图片 18"/>
          <p:cNvPicPr>
            <a:picLocks noChangeAspect="1"/>
          </p:cNvPicPr>
          <p:nvPr/>
        </p:nvPicPr>
        <p:blipFill>
          <a:blip r:embed="rId1"/>
          <a:stretch>
            <a:fillRect/>
          </a:stretch>
        </p:blipFill>
        <p:spPr>
          <a:xfrm>
            <a:off x="12843510" y="5939155"/>
            <a:ext cx="11424920" cy="4624705"/>
          </a:xfrm>
          <a:prstGeom prst="rect">
            <a:avLst/>
          </a:prstGeom>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21743035" y="377825"/>
            <a:ext cx="2568575"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Responsibility</a:t>
            </a:r>
            <a:endParaRPr lang="zh-CN" altLang="en-US" sz="2800">
              <a:latin typeface="黑体" panose="02010609060101010101" charset="-122"/>
              <a:ea typeface="黑体" panose="02010609060101010101" charset="-122"/>
              <a:sym typeface="+mn-ea"/>
            </a:endParaRPr>
          </a:p>
        </p:txBody>
      </p:sp>
      <p:sp>
        <p:nvSpPr>
          <p:cNvPr id="9" name="椭圆 8"/>
          <p:cNvSpPr/>
          <p:nvPr/>
        </p:nvSpPr>
        <p:spPr>
          <a:xfrm>
            <a:off x="11214100" y="524510"/>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11" name="椭圆 10"/>
          <p:cNvSpPr/>
          <p:nvPr/>
        </p:nvSpPr>
        <p:spPr>
          <a:xfrm>
            <a:off x="21421090" y="495300"/>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cxnSp>
        <p:nvCxnSpPr>
          <p:cNvPr id="12" name="直接连接符 11"/>
          <p:cNvCxnSpPr/>
          <p:nvPr/>
        </p:nvCxnSpPr>
        <p:spPr>
          <a:xfrm>
            <a:off x="0" y="1501775"/>
            <a:ext cx="24268430" cy="0"/>
          </a:xfrm>
          <a:prstGeom prst="line">
            <a:avLst/>
          </a:prstGeom>
          <a:ln w="57150"/>
        </p:spPr>
        <p:style>
          <a:lnRef idx="1">
            <a:schemeClr val="dk1"/>
          </a:lnRef>
          <a:fillRef idx="0">
            <a:schemeClr val="dk1"/>
          </a:fillRef>
          <a:effectRef idx="0">
            <a:schemeClr val="dk1"/>
          </a:effectRef>
          <a:fontRef idx="minor">
            <a:schemeClr val="tx1"/>
          </a:fontRef>
        </p:style>
      </p:cxnSp>
      <p:sp>
        <p:nvSpPr>
          <p:cNvPr id="13" name="文本框 12"/>
          <p:cNvSpPr txBox="1"/>
          <p:nvPr/>
        </p:nvSpPr>
        <p:spPr>
          <a:xfrm>
            <a:off x="0" y="207010"/>
            <a:ext cx="8489315" cy="1106805"/>
          </a:xfrm>
          <a:prstGeom prst="rect">
            <a:avLst/>
          </a:prstGeom>
          <a:noFill/>
        </p:spPr>
        <p:txBody>
          <a:bodyPr wrap="square" rtlCol="0">
            <a:spAutoFit/>
          </a:bodyPr>
          <a:lstStyle/>
          <a:p>
            <a:r>
              <a:rPr lang="en-US" altLang="zh-CN" sz="6600" b="1">
                <a:latin typeface="微软雅黑" panose="020B0503020204020204" charset="-122"/>
                <a:ea typeface="微软雅黑" panose="020B0503020204020204" charset="-122"/>
              </a:rPr>
              <a:t>Approach</a:t>
            </a:r>
            <a:r>
              <a:rPr lang="en-US" altLang="zh-CN" sz="4400" b="1">
                <a:sym typeface="+mn-ea"/>
              </a:rPr>
              <a:t>Comparison</a:t>
            </a:r>
            <a:endParaRPr lang="en-US" altLang="zh-CN" sz="4400" b="1">
              <a:sym typeface="+mn-ea"/>
            </a:endParaRPr>
          </a:p>
        </p:txBody>
      </p:sp>
      <p:sp>
        <p:nvSpPr>
          <p:cNvPr id="14" name="文本框 13"/>
          <p:cNvSpPr txBox="1"/>
          <p:nvPr/>
        </p:nvSpPr>
        <p:spPr>
          <a:xfrm>
            <a:off x="11713210" y="375920"/>
            <a:ext cx="2658110"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Luring Sheep</a:t>
            </a:r>
            <a:endParaRPr lang="en-US" altLang="zh-CN" sz="2800">
              <a:latin typeface="微软雅黑" panose="020B0503020204020204" charset="-122"/>
              <a:ea typeface="微软雅黑" panose="020B0503020204020204" charset="-122"/>
              <a:sym typeface="+mn-ea"/>
            </a:endParaRPr>
          </a:p>
        </p:txBody>
      </p:sp>
      <p:sp>
        <p:nvSpPr>
          <p:cNvPr id="2" name="文本框 1"/>
          <p:cNvSpPr txBox="1"/>
          <p:nvPr/>
        </p:nvSpPr>
        <p:spPr>
          <a:xfrm>
            <a:off x="18825845" y="386080"/>
            <a:ext cx="2495550"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Comparison</a:t>
            </a:r>
            <a:endParaRPr lang="en-US" altLang="zh-CN" sz="2800">
              <a:latin typeface="微软雅黑" panose="020B0503020204020204" charset="-122"/>
              <a:ea typeface="微软雅黑" panose="020B0503020204020204" charset="-122"/>
              <a:sym typeface="+mn-ea"/>
            </a:endParaRPr>
          </a:p>
        </p:txBody>
      </p:sp>
      <p:sp>
        <p:nvSpPr>
          <p:cNvPr id="54" name="椭圆 53"/>
          <p:cNvSpPr/>
          <p:nvPr/>
        </p:nvSpPr>
        <p:spPr>
          <a:xfrm>
            <a:off x="18454370" y="529590"/>
            <a:ext cx="273685" cy="273685"/>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16" name="文本框 15"/>
          <p:cNvSpPr txBox="1"/>
          <p:nvPr/>
        </p:nvSpPr>
        <p:spPr>
          <a:xfrm>
            <a:off x="15367635" y="400050"/>
            <a:ext cx="2667000"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Task Analysis</a:t>
            </a:r>
            <a:endParaRPr lang="en-US" altLang="zh-CN" sz="2800">
              <a:latin typeface="微软雅黑" panose="020B0503020204020204" charset="-122"/>
              <a:ea typeface="微软雅黑" panose="020B0503020204020204" charset="-122"/>
              <a:sym typeface="+mn-ea"/>
            </a:endParaRPr>
          </a:p>
        </p:txBody>
      </p:sp>
      <p:sp>
        <p:nvSpPr>
          <p:cNvPr id="17" name="椭圆 16"/>
          <p:cNvSpPr/>
          <p:nvPr/>
        </p:nvSpPr>
        <p:spPr>
          <a:xfrm>
            <a:off x="14990445" y="529590"/>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8" name="文本框 7"/>
          <p:cNvSpPr txBox="1"/>
          <p:nvPr/>
        </p:nvSpPr>
        <p:spPr>
          <a:xfrm>
            <a:off x="486410" y="1759585"/>
            <a:ext cx="20835576" cy="923330"/>
          </a:xfrm>
          <a:prstGeom prst="rect">
            <a:avLst/>
          </a:prstGeom>
          <a:noFill/>
        </p:spPr>
        <p:txBody>
          <a:bodyPr wrap="none" rtlCol="0">
            <a:spAutoFit/>
          </a:bodyPr>
          <a:lstStyle/>
          <a:p>
            <a:r>
              <a:rPr lang="en-US" altLang="zh-CN" sz="5400" b="1" dirty="0">
                <a:solidFill>
                  <a:srgbClr val="FF0000"/>
                </a:solidFill>
              </a:rPr>
              <a:t>Comparison—</a:t>
            </a:r>
            <a:r>
              <a:rPr lang="en-US" altLang="zh-CN" sz="5400" b="1" dirty="0" err="1">
                <a:solidFill>
                  <a:srgbClr val="FF0000"/>
                </a:solidFill>
              </a:rPr>
              <a:t>ReLaCNN+Tdreward</a:t>
            </a:r>
            <a:r>
              <a:rPr lang="en-US" altLang="zh-CN" sz="5400" b="1" dirty="0">
                <a:solidFill>
                  <a:srgbClr val="FF0000"/>
                </a:solidFill>
              </a:rPr>
              <a:t> Get SOTA Result!!! We are champion!</a:t>
            </a:r>
            <a:endParaRPr lang="en-US" altLang="zh-CN" sz="5400" b="1" dirty="0">
              <a:solidFill>
                <a:srgbClr val="FF0000"/>
              </a:solidFill>
            </a:endParaRPr>
          </a:p>
        </p:txBody>
      </p:sp>
      <p:pic>
        <p:nvPicPr>
          <p:cNvPr id="4" name="图片 3" descr="990a329d5d8c42be2dc57f22dae551f"/>
          <p:cNvPicPr>
            <a:picLocks noChangeAspect="1"/>
          </p:cNvPicPr>
          <p:nvPr/>
        </p:nvPicPr>
        <p:blipFill>
          <a:blip r:embed="rId1"/>
          <a:stretch>
            <a:fillRect/>
          </a:stretch>
        </p:blipFill>
        <p:spPr>
          <a:xfrm>
            <a:off x="8046085" y="2904490"/>
            <a:ext cx="8014970" cy="6011545"/>
          </a:xfrm>
          <a:prstGeom prst="rect">
            <a:avLst/>
          </a:prstGeom>
        </p:spPr>
      </p:pic>
      <p:pic>
        <p:nvPicPr>
          <p:cNvPr id="5" name="图片 4" descr="b007420b665e22da43d435fd253bdba"/>
          <p:cNvPicPr>
            <a:picLocks noChangeAspect="1"/>
          </p:cNvPicPr>
          <p:nvPr/>
        </p:nvPicPr>
        <p:blipFill>
          <a:blip r:embed="rId2"/>
          <a:stretch>
            <a:fillRect/>
          </a:stretch>
        </p:blipFill>
        <p:spPr>
          <a:xfrm>
            <a:off x="-88265" y="2681605"/>
            <a:ext cx="8666480" cy="6499860"/>
          </a:xfrm>
          <a:prstGeom prst="rect">
            <a:avLst/>
          </a:prstGeom>
        </p:spPr>
      </p:pic>
      <p:graphicFrame>
        <p:nvGraphicFramePr>
          <p:cNvPr id="38" name="表格 37"/>
          <p:cNvGraphicFramePr/>
          <p:nvPr>
            <p:custDataLst>
              <p:tags r:id="rId3"/>
            </p:custDataLst>
          </p:nvPr>
        </p:nvGraphicFramePr>
        <p:xfrm>
          <a:off x="1567815" y="9181465"/>
          <a:ext cx="20971510" cy="4604385"/>
        </p:xfrm>
        <a:graphic>
          <a:graphicData uri="http://schemas.openxmlformats.org/drawingml/2006/table">
            <a:tbl>
              <a:tblPr firstRow="1" bandRow="1">
                <a:tableStyleId>{5C22544A-7EE6-4342-B048-85BDC9FD1C3A}</a:tableStyleId>
              </a:tblPr>
              <a:tblGrid>
                <a:gridCol w="3518535"/>
                <a:gridCol w="3948430"/>
                <a:gridCol w="3978275"/>
                <a:gridCol w="4215765"/>
                <a:gridCol w="5310505"/>
              </a:tblGrid>
              <a:tr h="814705">
                <a:tc>
                  <a:txBody>
                    <a:bodyPr/>
                    <a:lstStyle/>
                    <a:p>
                      <a:pPr algn="ctr">
                        <a:buNone/>
                      </a:pPr>
                      <a:r>
                        <a:rPr lang="en-US" altLang="zh-CN" sz="3200" b="0" dirty="0">
                          <a:latin typeface="黑体" panose="02010609060101010101" charset="-122"/>
                          <a:ea typeface="黑体" panose="02010609060101010101" charset="-122"/>
                          <a:cs typeface="Times New Roman" panose="02020603050405020304" charset="0"/>
                        </a:rPr>
                        <a:t>Reward</a:t>
                      </a:r>
                      <a:endParaRPr lang="en-US" altLang="zh-CN" sz="3200" b="0" dirty="0">
                        <a:latin typeface="黑体" panose="02010609060101010101" charset="-122"/>
                        <a:ea typeface="黑体" panose="02010609060101010101" charset="-122"/>
                        <a:cs typeface="Times New Roman" panose="02020603050405020304" charset="0"/>
                      </a:endParaRPr>
                    </a:p>
                  </a:txBody>
                  <a:tcPr anchor="ctr">
                    <a:lnB w="12700" cmpd="sng">
                      <a:solidFill>
                        <a:schemeClr val="tx1"/>
                      </a:solidFill>
                      <a:prstDash val="solid"/>
                    </a:lnB>
                    <a:solidFill>
                      <a:schemeClr val="accent2"/>
                    </a:solidFill>
                  </a:tcPr>
                </a:tc>
                <a:tc>
                  <a:txBody>
                    <a:bodyPr/>
                    <a:lstStyle/>
                    <a:p>
                      <a:pPr algn="ctr">
                        <a:buNone/>
                      </a:pPr>
                      <a:r>
                        <a:rPr lang="en-US" altLang="zh-CN" sz="3200" b="0" dirty="0" err="1">
                          <a:latin typeface="黑体" panose="02010609060101010101" charset="-122"/>
                          <a:ea typeface="黑体" panose="02010609060101010101" charset="-122"/>
                          <a:cs typeface="Times New Roman" panose="02020603050405020304" charset="0"/>
                        </a:rPr>
                        <a:t>TDReward+ReLaCNN</a:t>
                      </a:r>
                      <a:endParaRPr lang="en-US" altLang="zh-CN" sz="3200" b="0" dirty="0">
                        <a:latin typeface="黑体" panose="02010609060101010101" charset="-122"/>
                        <a:ea typeface="黑体" panose="02010609060101010101" charset="-122"/>
                        <a:cs typeface="Times New Roman" panose="02020603050405020304" charset="0"/>
                      </a:endParaRPr>
                    </a:p>
                  </a:txBody>
                  <a:tcPr anchor="ctr">
                    <a:lnB w="12700" cmpd="sng">
                      <a:solidFill>
                        <a:schemeClr val="tx1"/>
                      </a:solidFill>
                      <a:prstDash val="solid"/>
                    </a:lnB>
                    <a:solidFill>
                      <a:schemeClr val="accent2"/>
                    </a:solidFill>
                  </a:tcPr>
                </a:tc>
                <a:tc>
                  <a:txBody>
                    <a:bodyPr/>
                    <a:lstStyle/>
                    <a:p>
                      <a:pPr algn="ctr">
                        <a:buNone/>
                      </a:pPr>
                      <a:r>
                        <a:rPr lang="en-US" altLang="zh-CN" sz="3200" b="0" dirty="0">
                          <a:latin typeface="黑体" panose="02010609060101010101" charset="-122"/>
                          <a:ea typeface="黑体" panose="02010609060101010101" charset="-122"/>
                          <a:cs typeface="Times New Roman" panose="02020603050405020304" charset="0"/>
                        </a:rPr>
                        <a:t>ReLaCNN</a:t>
                      </a:r>
                      <a:endParaRPr lang="en-US" altLang="zh-CN" sz="3200" b="0" dirty="0">
                        <a:latin typeface="黑体" panose="02010609060101010101" charset="-122"/>
                        <a:ea typeface="黑体" panose="02010609060101010101" charset="-122"/>
                        <a:cs typeface="Times New Roman" panose="02020603050405020304" charset="0"/>
                      </a:endParaRPr>
                    </a:p>
                  </a:txBody>
                  <a:tcPr anchor="ctr">
                    <a:lnB w="12700" cmpd="sng">
                      <a:solidFill>
                        <a:schemeClr val="tx1"/>
                      </a:solidFill>
                      <a:prstDash val="solid"/>
                    </a:lnB>
                    <a:solidFill>
                      <a:schemeClr val="accent2"/>
                    </a:solidFill>
                  </a:tcPr>
                </a:tc>
                <a:tc>
                  <a:txBody>
                    <a:bodyPr/>
                    <a:lstStyle/>
                    <a:p>
                      <a:pPr algn="ctr">
                        <a:buNone/>
                      </a:pPr>
                      <a:r>
                        <a:rPr lang="en-US" altLang="zh-CN" sz="3200" b="0" dirty="0">
                          <a:latin typeface="黑体" panose="02010609060101010101" charset="-122"/>
                          <a:ea typeface="黑体" panose="02010609060101010101" charset="-122"/>
                          <a:cs typeface="Times New Roman" panose="02020603050405020304" charset="0"/>
                        </a:rPr>
                        <a:t>NormCNN</a:t>
                      </a:r>
                      <a:endParaRPr lang="en-US" altLang="zh-CN" sz="3200" b="0" dirty="0">
                        <a:latin typeface="黑体" panose="02010609060101010101" charset="-122"/>
                        <a:ea typeface="黑体" panose="02010609060101010101" charset="-122"/>
                        <a:cs typeface="Times New Roman" panose="02020603050405020304" charset="0"/>
                      </a:endParaRPr>
                    </a:p>
                  </a:txBody>
                  <a:tcPr anchor="ctr">
                    <a:lnB w="12700" cmpd="sng">
                      <a:solidFill>
                        <a:schemeClr val="tx1"/>
                      </a:solidFill>
                      <a:prstDash val="solid"/>
                    </a:lnB>
                    <a:solidFill>
                      <a:schemeClr val="accent2"/>
                    </a:solidFill>
                  </a:tcPr>
                </a:tc>
                <a:tc>
                  <a:txBody>
                    <a:bodyPr/>
                    <a:lstStyle/>
                    <a:p>
                      <a:pPr algn="ctr">
                        <a:buNone/>
                      </a:pPr>
                      <a:r>
                        <a:rPr lang="en-US" altLang="zh-CN" sz="3200" b="0" dirty="0">
                          <a:latin typeface="黑体" panose="02010609060101010101" charset="-122"/>
                          <a:ea typeface="黑体" panose="02010609060101010101" charset="-122"/>
                          <a:cs typeface="Times New Roman" panose="02020603050405020304" charset="0"/>
                        </a:rPr>
                        <a:t>DenseNet</a:t>
                      </a:r>
                      <a:endParaRPr lang="en-US" altLang="zh-CN" sz="3200" b="0" dirty="0">
                        <a:latin typeface="黑体" panose="02010609060101010101" charset="-122"/>
                        <a:ea typeface="黑体" panose="02010609060101010101" charset="-122"/>
                        <a:cs typeface="Times New Roman" panose="02020603050405020304" charset="0"/>
                      </a:endParaRPr>
                    </a:p>
                  </a:txBody>
                  <a:tcPr anchor="ctr">
                    <a:lnB w="12700" cmpd="sng">
                      <a:solidFill>
                        <a:schemeClr val="tx1"/>
                      </a:solidFill>
                      <a:prstDash val="solid"/>
                    </a:lnB>
                    <a:solidFill>
                      <a:schemeClr val="accent2"/>
                    </a:solidFill>
                  </a:tcPr>
                </a:tc>
              </a:tr>
              <a:tr h="1413510">
                <a:tc>
                  <a:txBody>
                    <a:bodyPr/>
                    <a:lstStyle/>
                    <a:p>
                      <a:pPr algn="ctr">
                        <a:buNone/>
                      </a:pPr>
                      <a:r>
                        <a:rPr lang="en-US" altLang="zh-CN" sz="3200" b="1" dirty="0">
                          <a:latin typeface="Times New Roman" panose="02020603050405020304" charset="0"/>
                          <a:cs typeface="Times New Roman" panose="02020603050405020304" charset="0"/>
                        </a:rPr>
                        <a:t>average </a:t>
                      </a:r>
                      <a:endParaRPr lang="en-US" altLang="zh-CN" sz="3200" b="1" dirty="0">
                        <a:latin typeface="Times New Roman" panose="02020603050405020304" charset="0"/>
                        <a:cs typeface="Times New Roman" panose="02020603050405020304" charset="0"/>
                      </a:endParaRPr>
                    </a:p>
                  </a:txBody>
                  <a:tcPr anchor="ct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solidFill>
                      <a:schemeClr val="bg1"/>
                    </a:solidFill>
                  </a:tcPr>
                </a:tc>
                <a:tc>
                  <a:txBody>
                    <a:bodyPr/>
                    <a:lstStyle/>
                    <a:p>
                      <a:pPr algn="ctr">
                        <a:buClrTx/>
                        <a:buSzTx/>
                        <a:buFontTx/>
                        <a:buNone/>
                      </a:pPr>
                      <a:r>
                        <a:rPr lang="en-US" altLang="zh-CN" sz="3200" b="0" dirty="0">
                          <a:latin typeface="Times New Roman" panose="02020603050405020304" charset="0"/>
                          <a:cs typeface="Times New Roman" panose="02020603050405020304" charset="0"/>
                          <a:sym typeface="+mn-ea"/>
                        </a:rPr>
                        <a:t>161.21</a:t>
                      </a:r>
                      <a:endParaRPr lang="en-US" altLang="zh-CN" sz="3200" b="0" dirty="0">
                        <a:latin typeface="Times New Roman" panose="02020603050405020304" charset="0"/>
                        <a:cs typeface="Times New Roman" panose="02020603050405020304" charset="0"/>
                        <a:sym typeface="+mn-ea"/>
                      </a:endParaRPr>
                    </a:p>
                  </a:txBody>
                  <a:tcPr anchor="ct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solidFill>
                      <a:schemeClr val="bg1"/>
                    </a:solidFill>
                  </a:tcPr>
                </a:tc>
                <a:tc>
                  <a:txBody>
                    <a:bodyPr/>
                    <a:lstStyle/>
                    <a:p>
                      <a:pPr algn="ctr">
                        <a:buClrTx/>
                        <a:buSzTx/>
                        <a:buFontTx/>
                        <a:buNone/>
                      </a:pPr>
                      <a:r>
                        <a:rPr lang="en-US" altLang="zh-CN" sz="3200" b="1" dirty="0">
                          <a:latin typeface="Times New Roman" panose="02020603050405020304" charset="0"/>
                          <a:cs typeface="Times New Roman" panose="02020603050405020304" charset="0"/>
                          <a:sym typeface="+mn-ea"/>
                        </a:rPr>
                        <a:t>-377.71</a:t>
                      </a:r>
                      <a:endParaRPr lang="en-US" altLang="zh-CN" sz="3200" b="1" dirty="0">
                        <a:latin typeface="Times New Roman" panose="02020603050405020304" charset="0"/>
                        <a:cs typeface="Times New Roman" panose="02020603050405020304" charset="0"/>
                        <a:sym typeface="+mn-ea"/>
                      </a:endParaRPr>
                    </a:p>
                  </a:txBody>
                  <a:tcPr anchor="ct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solidFill>
                      <a:schemeClr val="accent6">
                        <a:lumMod val="20000"/>
                        <a:lumOff val="80000"/>
                      </a:schemeClr>
                    </a:solidFill>
                  </a:tcPr>
                </a:tc>
                <a:tc>
                  <a:txBody>
                    <a:bodyPr/>
                    <a:lstStyle/>
                    <a:p>
                      <a:pPr algn="ctr">
                        <a:buClrTx/>
                        <a:buSzTx/>
                        <a:buFontTx/>
                        <a:buNone/>
                      </a:pPr>
                      <a:r>
                        <a:rPr lang="en-US" altLang="zh-CN" sz="3200" b="0" dirty="0">
                          <a:latin typeface="Times New Roman" panose="02020603050405020304" charset="0"/>
                          <a:cs typeface="Times New Roman" panose="02020603050405020304" charset="0"/>
                          <a:sym typeface="+mn-ea"/>
                        </a:rPr>
                        <a:t>-535.49</a:t>
                      </a:r>
                      <a:endParaRPr lang="en-US" altLang="zh-CN" sz="3200" b="0" dirty="0">
                        <a:latin typeface="Times New Roman" panose="02020603050405020304" charset="0"/>
                        <a:cs typeface="Times New Roman" panose="02020603050405020304" charset="0"/>
                        <a:sym typeface="+mn-ea"/>
                      </a:endParaRPr>
                    </a:p>
                  </a:txBody>
                  <a:tcPr anchor="ct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solidFill>
                      <a:schemeClr val="bg1"/>
                    </a:solidFill>
                  </a:tcPr>
                </a:tc>
                <a:tc>
                  <a:txBody>
                    <a:bodyPr/>
                    <a:lstStyle/>
                    <a:p>
                      <a:pPr algn="ctr">
                        <a:buClrTx/>
                        <a:buSzTx/>
                        <a:buFontTx/>
                        <a:buNone/>
                      </a:pPr>
                      <a:r>
                        <a:rPr lang="en-US" sz="3200">
                          <a:latin typeface="Cambria Math" panose="02040503050406030204" pitchFamily="18" charset="0"/>
                          <a:cs typeface="Times New Roman" panose="02020603050405020304" charset="0"/>
                          <a:sym typeface="+mn-ea"/>
                        </a:rPr>
                        <a:t>-354.71</a:t>
                      </a:r>
                      <a:endParaRPr lang="en-US" altLang="zh-CN" sz="3200" b="0" dirty="0">
                        <a:latin typeface="Times New Roman" panose="02020603050405020304" charset="0"/>
                        <a:cs typeface="Times New Roman" panose="02020603050405020304" charset="0"/>
                        <a:sym typeface="+mn-ea"/>
                      </a:endParaRPr>
                    </a:p>
                  </a:txBody>
                  <a:tcPr anchor="ct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solidFill>
                      <a:schemeClr val="bg1"/>
                    </a:solidFill>
                  </a:tcPr>
                </a:tc>
              </a:tr>
              <a:tr h="1242060">
                <a:tc>
                  <a:txBody>
                    <a:bodyPr/>
                    <a:lstStyle/>
                    <a:p>
                      <a:pPr algn="ctr">
                        <a:buNone/>
                      </a:pPr>
                      <a:r>
                        <a:rPr lang="en-US" altLang="zh-CN" sz="3200" b="1" dirty="0">
                          <a:latin typeface="Times New Roman" panose="02020603050405020304" charset="0"/>
                          <a:cs typeface="Times New Roman" panose="02020603050405020304" charset="0"/>
                        </a:rPr>
                        <a:t>max </a:t>
                      </a:r>
                      <a:endParaRPr lang="en-US" altLang="zh-CN" sz="3200" b="1" dirty="0">
                        <a:latin typeface="Times New Roman" panose="02020603050405020304" charset="0"/>
                        <a:cs typeface="Times New Roman" panose="02020603050405020304" charset="0"/>
                      </a:endParaRPr>
                    </a:p>
                  </a:txBody>
                  <a:tcPr anchor="ctr">
                    <a:lnL w="12700" cmpd="sng">
                      <a:solidFill>
                        <a:schemeClr val="tx1"/>
                      </a:solidFill>
                      <a:prstDash val="solid"/>
                    </a:lnL>
                    <a:lnR w="12700" cmpd="sng">
                      <a:solidFill>
                        <a:schemeClr val="tx1"/>
                      </a:solidFill>
                      <a:prstDash val="solid"/>
                    </a:lnR>
                    <a:lnT w="12700" cmpd="sng">
                      <a:solidFill>
                        <a:schemeClr val="tx1"/>
                      </a:solidFill>
                      <a:prstDash val="solid"/>
                    </a:lnT>
                    <a:lnB w="12700" cap="flat" cmpd="sng" algn="ctr">
                      <a:solidFill>
                        <a:schemeClr val="tx1"/>
                      </a:solidFill>
                      <a:prstDash val="solid"/>
                      <a:round/>
                      <a:headEnd type="none" w="med" len="med"/>
                      <a:tailEnd type="none" w="med" len="med"/>
                    </a:lnB>
                    <a:solidFill>
                      <a:schemeClr val="bg1"/>
                    </a:solidFill>
                  </a:tcPr>
                </a:tc>
                <a:tc>
                  <a:txBody>
                    <a:bodyPr/>
                    <a:lstStyle/>
                    <a:p>
                      <a:pPr algn="ctr">
                        <a:buClrTx/>
                        <a:buSzTx/>
                        <a:buFontTx/>
                        <a:buNone/>
                      </a:pPr>
                      <a:r>
                        <a:rPr lang="en-US" altLang="zh-CN" sz="3200" dirty="0">
                          <a:latin typeface="Times New Roman" panose="02020603050405020304" charset="0"/>
                          <a:cs typeface="Times New Roman" panose="02020603050405020304" charset="0"/>
                        </a:rPr>
                        <a:t>573.51</a:t>
                      </a:r>
                      <a:endParaRPr lang="en-US" altLang="zh-CN" sz="3200" dirty="0">
                        <a:latin typeface="Times New Roman" panose="02020603050405020304" charset="0"/>
                        <a:cs typeface="Times New Roman" panose="02020603050405020304" charset="0"/>
                      </a:endParaRPr>
                    </a:p>
                  </a:txBody>
                  <a:tcPr anchor="ctr">
                    <a:lnL w="12700" cmpd="sng">
                      <a:solidFill>
                        <a:schemeClr val="tx1"/>
                      </a:solidFill>
                      <a:prstDash val="solid"/>
                    </a:lnL>
                    <a:lnR w="12700" cmpd="sng">
                      <a:solidFill>
                        <a:schemeClr val="tx1"/>
                      </a:solidFill>
                      <a:prstDash val="solid"/>
                    </a:lnR>
                    <a:lnT w="12700" cmpd="sng">
                      <a:solidFill>
                        <a:schemeClr val="tx1"/>
                      </a:solidFill>
                      <a:prstDash val="solid"/>
                    </a:lnT>
                    <a:lnB w="12700" cap="flat" cmpd="sng" algn="ctr">
                      <a:solidFill>
                        <a:schemeClr val="tx1"/>
                      </a:solidFill>
                      <a:prstDash val="solid"/>
                      <a:round/>
                      <a:headEnd type="none" w="med" len="med"/>
                      <a:tailEnd type="none" w="med" len="med"/>
                    </a:lnB>
                    <a:solidFill>
                      <a:schemeClr val="bg1"/>
                    </a:solidFill>
                  </a:tcPr>
                </a:tc>
                <a:tc>
                  <a:txBody>
                    <a:bodyPr/>
                    <a:lstStyle/>
                    <a:p>
                      <a:pPr algn="ctr">
                        <a:buClrTx/>
                        <a:buSzTx/>
                        <a:buFontTx/>
                        <a:buNone/>
                      </a:pPr>
                      <a:r>
                        <a:rPr lang="en-US" altLang="zh-CN" sz="3200" b="1" dirty="0">
                          <a:latin typeface="Times New Roman" panose="02020603050405020304" charset="0"/>
                          <a:cs typeface="Times New Roman" panose="02020603050405020304" charset="0"/>
                        </a:rPr>
                        <a:t>99.720</a:t>
                      </a:r>
                      <a:endParaRPr lang="en-US" altLang="zh-CN" sz="3200" b="1" dirty="0">
                        <a:latin typeface="Times New Roman" panose="02020603050405020304" charset="0"/>
                        <a:cs typeface="Times New Roman" panose="02020603050405020304" charset="0"/>
                      </a:endParaRPr>
                    </a:p>
                  </a:txBody>
                  <a:tcPr anchor="ctr">
                    <a:lnL w="12700" cmpd="sng">
                      <a:solidFill>
                        <a:schemeClr val="tx1"/>
                      </a:solidFill>
                      <a:prstDash val="solid"/>
                    </a:lnL>
                    <a:lnR w="12700" cmpd="sng">
                      <a:solidFill>
                        <a:schemeClr val="tx1"/>
                      </a:solidFill>
                      <a:prstDash val="solid"/>
                    </a:lnR>
                    <a:lnT w="12700" cmpd="sng">
                      <a:solidFill>
                        <a:schemeClr val="tx1"/>
                      </a:solidFill>
                      <a:prstDash val="soli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buClrTx/>
                        <a:buSzTx/>
                        <a:buFontTx/>
                        <a:buNone/>
                      </a:pPr>
                      <a:r>
                        <a:rPr lang="en-US" altLang="zh-CN" sz="3200" dirty="0">
                          <a:latin typeface="Times New Roman" panose="02020603050405020304" charset="0"/>
                          <a:cs typeface="Times New Roman" panose="02020603050405020304" charset="0"/>
                        </a:rPr>
                        <a:t>64.52</a:t>
                      </a:r>
                      <a:endParaRPr lang="en-US" altLang="zh-CN" sz="3200" dirty="0">
                        <a:latin typeface="Times New Roman" panose="02020603050405020304" charset="0"/>
                        <a:cs typeface="Times New Roman" panose="02020603050405020304" charset="0"/>
                      </a:endParaRPr>
                    </a:p>
                  </a:txBody>
                  <a:tcPr anchor="ctr">
                    <a:lnL w="12700" cmpd="sng">
                      <a:solidFill>
                        <a:schemeClr val="tx1"/>
                      </a:solidFill>
                      <a:prstDash val="solid"/>
                    </a:lnL>
                    <a:lnR w="12700" cmpd="sng">
                      <a:solidFill>
                        <a:schemeClr val="tx1"/>
                      </a:solidFill>
                      <a:prstDash val="solid"/>
                    </a:lnR>
                    <a:lnT w="12700" cmpd="sng">
                      <a:solidFill>
                        <a:schemeClr val="tx1"/>
                      </a:solidFill>
                      <a:prstDash val="solid"/>
                    </a:lnT>
                    <a:lnB w="12700" cap="flat" cmpd="sng" algn="ctr">
                      <a:solidFill>
                        <a:schemeClr val="tx1"/>
                      </a:solidFill>
                      <a:prstDash val="solid"/>
                      <a:round/>
                      <a:headEnd type="none" w="med" len="med"/>
                      <a:tailEnd type="none" w="med" len="med"/>
                    </a:lnB>
                    <a:solidFill>
                      <a:schemeClr val="bg1"/>
                    </a:solidFill>
                  </a:tcPr>
                </a:tc>
                <a:tc>
                  <a:txBody>
                    <a:bodyPr/>
                    <a:lstStyle/>
                    <a:p>
                      <a:pPr algn="ctr">
                        <a:buClrTx/>
                        <a:buSzTx/>
                        <a:buFontTx/>
                        <a:buNone/>
                      </a:pPr>
                      <a:r>
                        <a:rPr lang="en-US" sz="3200">
                          <a:latin typeface="Cambria Math" panose="02040503050406030204" pitchFamily="18" charset="0"/>
                          <a:cs typeface="Times New Roman" panose="02020603050405020304" charset="0"/>
                          <a:sym typeface="+mn-ea"/>
                        </a:rPr>
                        <a:t>20.91</a:t>
                      </a:r>
                      <a:endParaRPr lang="en-US" altLang="zh-CN" sz="3200" dirty="0">
                        <a:latin typeface="Times New Roman" panose="02020603050405020304" charset="0"/>
                        <a:cs typeface="Times New Roman" panose="02020603050405020304" charset="0"/>
                      </a:endParaRPr>
                    </a:p>
                  </a:txBody>
                  <a:tcPr anchor="ctr">
                    <a:lnL w="12700" cmpd="sng">
                      <a:solidFill>
                        <a:schemeClr val="tx1"/>
                      </a:solidFill>
                      <a:prstDash val="solid"/>
                    </a:lnL>
                    <a:lnR w="12700" cmpd="sng">
                      <a:solidFill>
                        <a:schemeClr val="tx1"/>
                      </a:solidFill>
                      <a:prstDash val="solid"/>
                    </a:lnR>
                    <a:lnT w="12700" cmpd="sng">
                      <a:solidFill>
                        <a:schemeClr val="tx1"/>
                      </a:solidFill>
                      <a:prstDash val="solid"/>
                    </a:lnT>
                    <a:lnB w="12700" cap="flat" cmpd="sng" algn="ctr">
                      <a:solidFill>
                        <a:schemeClr val="tx1"/>
                      </a:solidFill>
                      <a:prstDash val="solid"/>
                      <a:round/>
                      <a:headEnd type="none" w="med" len="med"/>
                      <a:tailEnd type="none" w="med" len="med"/>
                    </a:lnB>
                    <a:solidFill>
                      <a:schemeClr val="bg1"/>
                    </a:solidFill>
                  </a:tcPr>
                </a:tc>
              </a:tr>
              <a:tr h="1134110">
                <a:tc>
                  <a:txBody>
                    <a:bodyPr/>
                    <a:lstStyle/>
                    <a:p>
                      <a:pPr algn="ctr">
                        <a:buNone/>
                      </a:pPr>
                      <a:r>
                        <a:rPr lang="en-US" altLang="zh-CN" sz="3200" b="1" dirty="0">
                          <a:latin typeface="Times New Roman" panose="02020603050405020304" charset="0"/>
                          <a:cs typeface="Times New Roman" panose="02020603050405020304" charset="0"/>
                        </a:rPr>
                        <a:t>loss</a:t>
                      </a:r>
                      <a:endParaRPr lang="en-US" altLang="zh-CN" sz="3200" b="1" dirty="0">
                        <a:latin typeface="Times New Roman" panose="02020603050405020304" charset="0"/>
                        <a:cs typeface="Times New Roman" panose="02020603050405020304" charset="0"/>
                      </a:endParaRPr>
                    </a:p>
                  </a:txBody>
                  <a:tcPr anchor="ctr">
                    <a:lnL w="12700" cmpd="sng">
                      <a:solidFill>
                        <a:schemeClr val="tx1"/>
                      </a:solidFill>
                      <a:prstDash val="solid"/>
                    </a:lnL>
                    <a:lnR w="12700" cmpd="sng">
                      <a:solidFill>
                        <a:schemeClr val="tx1"/>
                      </a:solidFill>
                      <a:prstDash val="solid"/>
                    </a:lnR>
                    <a:lnT w="12700" cmpd="sng">
                      <a:solidFill>
                        <a:schemeClr val="tx1"/>
                      </a:solidFill>
                      <a:prstDash val="solid"/>
                    </a:lnT>
                    <a:lnB w="12700" cap="flat" cmpd="sng" algn="ctr">
                      <a:solidFill>
                        <a:schemeClr val="tx1"/>
                      </a:solidFill>
                      <a:prstDash val="solid"/>
                      <a:round/>
                      <a:headEnd type="none" w="med" len="med"/>
                      <a:tailEnd type="none" w="med" len="med"/>
                    </a:lnB>
                    <a:solidFill>
                      <a:schemeClr val="bg1"/>
                    </a:solidFill>
                  </a:tcPr>
                </a:tc>
                <a:tc>
                  <a:txBody>
                    <a:bodyPr/>
                    <a:lstStyle/>
                    <a:p>
                      <a:pPr algn="ctr">
                        <a:buClrTx/>
                        <a:buSzTx/>
                        <a:buFontTx/>
                        <a:buNone/>
                      </a:pPr>
                      <a:r>
                        <a:rPr lang="en-US" altLang="zh-CN" sz="3200" b="1" dirty="0">
                          <a:latin typeface="Times New Roman" panose="02020603050405020304" charset="0"/>
                          <a:cs typeface="Times New Roman" panose="02020603050405020304" charset="0"/>
                        </a:rPr>
                        <a:t>573.51</a:t>
                      </a:r>
                      <a:endParaRPr lang="en-US" altLang="zh-CN" sz="3200" b="1" dirty="0">
                        <a:latin typeface="Times New Roman" panose="02020603050405020304" charset="0"/>
                        <a:cs typeface="Times New Roman" panose="02020603050405020304" charset="0"/>
                      </a:endParaRPr>
                    </a:p>
                  </a:txBody>
                  <a:tcPr anchor="ctr">
                    <a:lnL w="12700" cmpd="sng">
                      <a:solidFill>
                        <a:schemeClr val="tx1"/>
                      </a:solidFill>
                      <a:prstDash val="solid"/>
                    </a:lnL>
                    <a:lnR w="12700" cmpd="sng">
                      <a:solidFill>
                        <a:schemeClr val="tx1"/>
                      </a:solidFill>
                      <a:prstDash val="solid"/>
                    </a:lnR>
                    <a:lnT w="12700" cmpd="sng">
                      <a:solidFill>
                        <a:schemeClr val="tx1"/>
                      </a:solidFill>
                      <a:prstDash val="soli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buClrTx/>
                        <a:buSzTx/>
                        <a:buFontTx/>
                        <a:buNone/>
                      </a:pPr>
                      <a:r>
                        <a:rPr lang="en-US" altLang="zh-CN" sz="3200" dirty="0">
                          <a:latin typeface="Times New Roman" panose="02020603050405020304" charset="0"/>
                          <a:cs typeface="Times New Roman" panose="02020603050405020304" charset="0"/>
                        </a:rPr>
                        <a:t>77064.49</a:t>
                      </a:r>
                      <a:endParaRPr lang="en-US" altLang="zh-CN" sz="3200" dirty="0">
                        <a:latin typeface="Times New Roman" panose="02020603050405020304" charset="0"/>
                        <a:cs typeface="Times New Roman" panose="02020603050405020304" charset="0"/>
                      </a:endParaRPr>
                    </a:p>
                  </a:txBody>
                  <a:tcPr anchor="ctr">
                    <a:lnL w="12700" cmpd="sng">
                      <a:solidFill>
                        <a:schemeClr val="tx1"/>
                      </a:solidFill>
                      <a:prstDash val="solid"/>
                    </a:lnL>
                    <a:lnR w="12700" cmpd="sng">
                      <a:solidFill>
                        <a:schemeClr val="tx1"/>
                      </a:solidFill>
                      <a:prstDash val="solid"/>
                    </a:lnR>
                    <a:lnT w="12700" cmpd="sng">
                      <a:solidFill>
                        <a:schemeClr val="tx1"/>
                      </a:solidFill>
                      <a:prstDash val="solid"/>
                    </a:lnT>
                    <a:lnB w="12700" cap="flat" cmpd="sng" algn="ctr">
                      <a:solidFill>
                        <a:schemeClr val="tx1"/>
                      </a:solidFill>
                      <a:prstDash val="solid"/>
                      <a:round/>
                      <a:headEnd type="none" w="med" len="med"/>
                      <a:tailEnd type="none" w="med" len="med"/>
                    </a:lnB>
                    <a:solidFill>
                      <a:schemeClr val="bg1"/>
                    </a:solidFill>
                  </a:tcPr>
                </a:tc>
                <a:tc>
                  <a:txBody>
                    <a:bodyPr/>
                    <a:lstStyle/>
                    <a:p>
                      <a:pPr algn="ctr">
                        <a:buClrTx/>
                        <a:buSzTx/>
                        <a:buFontTx/>
                        <a:buNone/>
                      </a:pPr>
                      <a:r>
                        <a:rPr lang="en-US" altLang="zh-CN" sz="3200" dirty="0">
                          <a:latin typeface="Times New Roman" panose="02020603050405020304" charset="0"/>
                          <a:cs typeface="Times New Roman" panose="02020603050405020304" charset="0"/>
                        </a:rPr>
                        <a:t>130079.05</a:t>
                      </a:r>
                      <a:endParaRPr lang="en-US" altLang="zh-CN" sz="3200" dirty="0">
                        <a:latin typeface="Times New Roman" panose="02020603050405020304" charset="0"/>
                        <a:cs typeface="Times New Roman" panose="02020603050405020304" charset="0"/>
                      </a:endParaRPr>
                    </a:p>
                  </a:txBody>
                  <a:tcPr anchor="ctr">
                    <a:lnL w="12700" cmpd="sng">
                      <a:solidFill>
                        <a:schemeClr val="tx1"/>
                      </a:solidFill>
                      <a:prstDash val="solid"/>
                    </a:lnL>
                    <a:lnR w="12700" cmpd="sng">
                      <a:solidFill>
                        <a:schemeClr val="tx1"/>
                      </a:solidFill>
                      <a:prstDash val="solid"/>
                    </a:lnR>
                    <a:lnT w="12700" cmpd="sng">
                      <a:solidFill>
                        <a:schemeClr val="tx1"/>
                      </a:solidFill>
                      <a:prstDash val="solid"/>
                    </a:lnT>
                    <a:lnB w="12700" cap="flat" cmpd="sng" algn="ctr">
                      <a:solidFill>
                        <a:schemeClr val="tx1"/>
                      </a:solidFill>
                      <a:prstDash val="solid"/>
                      <a:round/>
                      <a:headEnd type="none" w="med" len="med"/>
                      <a:tailEnd type="none" w="med" len="med"/>
                    </a:lnB>
                    <a:solidFill>
                      <a:schemeClr val="bg1"/>
                    </a:solidFill>
                  </a:tcPr>
                </a:tc>
                <a:tc>
                  <a:txBody>
                    <a:bodyPr/>
                    <a:lstStyle/>
                    <a:p>
                      <a:pPr algn="ctr">
                        <a:buClrTx/>
                        <a:buSzTx/>
                        <a:buFontTx/>
                        <a:buNone/>
                      </a:pPr>
                      <a:r>
                        <a:rPr lang="en-US" altLang="zh-CN" sz="3200" dirty="0">
                          <a:latin typeface="Times New Roman" panose="02020603050405020304" charset="0"/>
                          <a:cs typeface="Times New Roman" panose="02020603050405020304" charset="0"/>
                        </a:rPr>
                        <a:t>15603.88</a:t>
                      </a:r>
                      <a:endParaRPr lang="en-US" altLang="zh-CN" sz="3200" dirty="0">
                        <a:latin typeface="Times New Roman" panose="02020603050405020304" charset="0"/>
                        <a:cs typeface="Times New Roman" panose="02020603050405020304" charset="0"/>
                      </a:endParaRPr>
                    </a:p>
                  </a:txBody>
                  <a:tcPr anchor="ctr">
                    <a:lnL w="12700" cmpd="sng">
                      <a:solidFill>
                        <a:schemeClr val="tx1"/>
                      </a:solidFill>
                      <a:prstDash val="solid"/>
                    </a:lnL>
                    <a:lnR w="12700" cmpd="sng">
                      <a:solidFill>
                        <a:schemeClr val="tx1"/>
                      </a:solidFill>
                      <a:prstDash val="solid"/>
                    </a:lnR>
                    <a:lnT w="12700" cmpd="sng">
                      <a:solidFill>
                        <a:schemeClr val="tx1"/>
                      </a:solidFill>
                      <a:prstDash val="solid"/>
                    </a:lnT>
                    <a:lnB w="12700" cap="flat" cmpd="sng" algn="ctr">
                      <a:solidFill>
                        <a:schemeClr val="tx1"/>
                      </a:solidFill>
                      <a:prstDash val="solid"/>
                      <a:round/>
                      <a:headEnd type="none" w="med" len="med"/>
                      <a:tailEnd type="none" w="med" len="med"/>
                    </a:lnB>
                    <a:solidFill>
                      <a:schemeClr val="bg1"/>
                    </a:solidFill>
                  </a:tcPr>
                </a:tc>
              </a:tr>
            </a:tbl>
          </a:graphicData>
        </a:graphic>
      </p:graphicFrame>
      <p:pic>
        <p:nvPicPr>
          <p:cNvPr id="23" name="图片 22"/>
          <p:cNvPicPr>
            <a:picLocks noChangeAspect="1"/>
          </p:cNvPicPr>
          <p:nvPr/>
        </p:nvPicPr>
        <p:blipFill>
          <a:blip r:embed="rId4"/>
          <a:stretch>
            <a:fillRect/>
          </a:stretch>
        </p:blipFill>
        <p:spPr>
          <a:xfrm>
            <a:off x="16193135" y="3068320"/>
            <a:ext cx="7613650" cy="5726430"/>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descr="Picture"/>
          <p:cNvPicPr>
            <a:picLocks noChangeAspect="1"/>
          </p:cNvPicPr>
          <p:nvPr/>
        </p:nvPicPr>
        <p:blipFill>
          <a:blip r:embed="rId1" cstate="print"/>
          <a:stretch>
            <a:fillRect/>
          </a:stretch>
        </p:blipFill>
        <p:spPr>
          <a:xfrm>
            <a:off x="-90621" y="71"/>
            <a:ext cx="9298926" cy="13931335"/>
          </a:xfrm>
          <a:prstGeom prst="rect">
            <a:avLst/>
          </a:prstGeom>
        </p:spPr>
      </p:pic>
      <p:pic>
        <p:nvPicPr>
          <p:cNvPr id="462" name="Picture" descr="Picture"/>
          <p:cNvPicPr>
            <a:picLocks noChangeAspect="1"/>
          </p:cNvPicPr>
          <p:nvPr/>
        </p:nvPicPr>
        <p:blipFill>
          <a:blip r:embed="rId2" cstate="print"/>
          <a:stretch>
            <a:fillRect/>
          </a:stretch>
        </p:blipFill>
        <p:spPr>
          <a:xfrm rot="5400000">
            <a:off x="2700567" y="4203071"/>
            <a:ext cx="4344047" cy="3761175"/>
          </a:xfrm>
          <a:prstGeom prst="rect">
            <a:avLst/>
          </a:prstGeom>
          <a:effectLst>
            <a:outerShdw blurRad="63500" sx="102000" sy="102000" algn="ctr" rotWithShape="0">
              <a:prstClr val="black">
                <a:alpha val="40000"/>
              </a:prstClr>
            </a:outerShdw>
          </a:effectLst>
        </p:spPr>
      </p:pic>
      <p:pic>
        <p:nvPicPr>
          <p:cNvPr id="935" name="Picture" descr="Picture"/>
          <p:cNvPicPr>
            <a:picLocks noChangeAspect="1"/>
          </p:cNvPicPr>
          <p:nvPr/>
        </p:nvPicPr>
        <p:blipFill>
          <a:blip r:embed="rId3" cstate="print"/>
          <a:stretch>
            <a:fillRect/>
          </a:stretch>
        </p:blipFill>
        <p:spPr>
          <a:xfrm>
            <a:off x="2665008" y="3534477"/>
            <a:ext cx="4415158" cy="5097915"/>
          </a:xfrm>
          <a:prstGeom prst="rect">
            <a:avLst/>
          </a:prstGeom>
          <a:effectLst>
            <a:outerShdw blurRad="63500" sx="102000" sy="102000" algn="ctr" rotWithShape="0">
              <a:prstClr val="black">
                <a:alpha val="40000"/>
              </a:prstClr>
            </a:outerShdw>
          </a:effectLst>
        </p:spPr>
      </p:pic>
      <p:pic>
        <p:nvPicPr>
          <p:cNvPr id="1402" name="Picture" descr="Picture"/>
          <p:cNvPicPr>
            <a:picLocks noChangeAspect="1"/>
          </p:cNvPicPr>
          <p:nvPr/>
        </p:nvPicPr>
        <p:blipFill>
          <a:blip r:embed="rId4" cstate="print"/>
          <a:stretch>
            <a:fillRect/>
          </a:stretch>
        </p:blipFill>
        <p:spPr>
          <a:xfrm>
            <a:off x="11198860" y="2245995"/>
            <a:ext cx="1087755" cy="1087755"/>
          </a:xfrm>
          <a:prstGeom prst="rect">
            <a:avLst/>
          </a:prstGeom>
        </p:spPr>
      </p:pic>
      <p:pic>
        <p:nvPicPr>
          <p:cNvPr id="1871" name="Picture" descr="Picture"/>
          <p:cNvPicPr>
            <a:picLocks noChangeAspect="1"/>
          </p:cNvPicPr>
          <p:nvPr/>
        </p:nvPicPr>
        <p:blipFill>
          <a:blip r:embed="rId4" cstate="print"/>
          <a:stretch>
            <a:fillRect/>
          </a:stretch>
        </p:blipFill>
        <p:spPr>
          <a:xfrm>
            <a:off x="11146790" y="5099685"/>
            <a:ext cx="1149350" cy="1149350"/>
          </a:xfrm>
          <a:prstGeom prst="rect">
            <a:avLst/>
          </a:prstGeom>
        </p:spPr>
      </p:pic>
      <p:pic>
        <p:nvPicPr>
          <p:cNvPr id="2340" name="Picture" descr="Picture"/>
          <p:cNvPicPr>
            <a:picLocks noChangeAspect="1"/>
          </p:cNvPicPr>
          <p:nvPr/>
        </p:nvPicPr>
        <p:blipFill>
          <a:blip r:embed="rId4" cstate="print"/>
          <a:stretch>
            <a:fillRect/>
          </a:stretch>
        </p:blipFill>
        <p:spPr>
          <a:xfrm>
            <a:off x="11160760" y="7805420"/>
            <a:ext cx="1125855" cy="1125855"/>
          </a:xfrm>
          <a:prstGeom prst="rect">
            <a:avLst/>
          </a:prstGeom>
        </p:spPr>
      </p:pic>
      <p:pic>
        <p:nvPicPr>
          <p:cNvPr id="2809" name="Picture" descr="Picture"/>
          <p:cNvPicPr>
            <a:picLocks noChangeAspect="1"/>
          </p:cNvPicPr>
          <p:nvPr/>
        </p:nvPicPr>
        <p:blipFill>
          <a:blip r:embed="rId4" cstate="print"/>
          <a:stretch>
            <a:fillRect/>
          </a:stretch>
        </p:blipFill>
        <p:spPr>
          <a:xfrm>
            <a:off x="11144885" y="10658475"/>
            <a:ext cx="1157605" cy="1157605"/>
          </a:xfrm>
          <a:prstGeom prst="rect">
            <a:avLst/>
          </a:prstGeom>
        </p:spPr>
      </p:pic>
      <p:sp>
        <p:nvSpPr>
          <p:cNvPr id="3" name="文本框 2"/>
          <p:cNvSpPr txBox="1"/>
          <p:nvPr/>
        </p:nvSpPr>
        <p:spPr>
          <a:xfrm>
            <a:off x="3275330" y="5575935"/>
            <a:ext cx="3195320" cy="1014730"/>
          </a:xfrm>
          <a:prstGeom prst="rect">
            <a:avLst/>
          </a:prstGeom>
          <a:noFill/>
        </p:spPr>
        <p:txBody>
          <a:bodyPr wrap="none" rtlCol="0">
            <a:spAutoFit/>
          </a:bodyPr>
          <a:lstStyle/>
          <a:p>
            <a:r>
              <a:rPr lang="en-US" altLang="zh-CN" sz="6000" b="1">
                <a:latin typeface="微软雅黑" panose="020B0503020204020204" charset="-122"/>
                <a:ea typeface="微软雅黑" panose="020B0503020204020204" charset="-122"/>
              </a:rPr>
              <a:t>OutLine</a:t>
            </a:r>
            <a:endParaRPr lang="en-US" altLang="zh-CN" sz="6000" b="1">
              <a:latin typeface="微软雅黑" panose="020B0503020204020204" charset="-122"/>
              <a:ea typeface="微软雅黑" panose="020B0503020204020204" charset="-122"/>
            </a:endParaRPr>
          </a:p>
        </p:txBody>
      </p:sp>
      <p:sp>
        <p:nvSpPr>
          <p:cNvPr id="4" name="文本框 3"/>
          <p:cNvSpPr txBox="1"/>
          <p:nvPr/>
        </p:nvSpPr>
        <p:spPr>
          <a:xfrm>
            <a:off x="13018770" y="2161540"/>
            <a:ext cx="5443220" cy="1014730"/>
          </a:xfrm>
          <a:prstGeom prst="rect">
            <a:avLst/>
          </a:prstGeom>
          <a:noFill/>
        </p:spPr>
        <p:txBody>
          <a:bodyPr wrap="square" rtlCol="0">
            <a:spAutoFit/>
          </a:bodyPr>
          <a:lstStyle/>
          <a:p>
            <a:r>
              <a:rPr lang="en-US" altLang="zh-CN" sz="6000">
                <a:latin typeface="微软雅黑" panose="020B0503020204020204" charset="-122"/>
                <a:ea typeface="微软雅黑" panose="020B0503020204020204" charset="-122"/>
              </a:rPr>
              <a:t>Background</a:t>
            </a:r>
            <a:endParaRPr lang="en-US" altLang="zh-CN" sz="6000">
              <a:latin typeface="微软雅黑" panose="020B0503020204020204" charset="-122"/>
              <a:ea typeface="微软雅黑" panose="020B0503020204020204" charset="-122"/>
            </a:endParaRPr>
          </a:p>
        </p:txBody>
      </p:sp>
      <p:sp>
        <p:nvSpPr>
          <p:cNvPr id="5" name="文本框 4"/>
          <p:cNvSpPr txBox="1"/>
          <p:nvPr/>
        </p:nvSpPr>
        <p:spPr>
          <a:xfrm>
            <a:off x="13091160" y="5099685"/>
            <a:ext cx="5830570" cy="1014730"/>
          </a:xfrm>
          <a:prstGeom prst="rect">
            <a:avLst/>
          </a:prstGeom>
          <a:noFill/>
        </p:spPr>
        <p:txBody>
          <a:bodyPr wrap="square" rtlCol="0">
            <a:spAutoFit/>
          </a:bodyPr>
          <a:lstStyle/>
          <a:p>
            <a:pPr lvl="0" algn="l">
              <a:buClrTx/>
              <a:buSzTx/>
              <a:buFontTx/>
            </a:pPr>
            <a:r>
              <a:rPr lang="en-US" altLang="zh-CN" sz="6000">
                <a:latin typeface="微软雅黑" panose="020B0503020204020204" charset="-122"/>
                <a:ea typeface="微软雅黑" panose="020B0503020204020204" charset="-122"/>
                <a:sym typeface="+mn-ea"/>
              </a:rPr>
              <a:t>Task Analysis</a:t>
            </a:r>
            <a:endParaRPr lang="en-US" altLang="zh-CN" sz="6000">
              <a:latin typeface="Microsoft JhengHei" panose="020B0604030504040204" charset="-120"/>
              <a:ea typeface="Microsoft JhengHei" panose="020B0604030504040204" charset="-120"/>
              <a:sym typeface="+mn-ea"/>
            </a:endParaRPr>
          </a:p>
        </p:txBody>
      </p:sp>
      <p:sp>
        <p:nvSpPr>
          <p:cNvPr id="6" name="文本框 5"/>
          <p:cNvSpPr txBox="1"/>
          <p:nvPr/>
        </p:nvSpPr>
        <p:spPr>
          <a:xfrm>
            <a:off x="13091160" y="7734300"/>
            <a:ext cx="4440555" cy="1014730"/>
          </a:xfrm>
          <a:prstGeom prst="rect">
            <a:avLst/>
          </a:prstGeom>
          <a:noFill/>
        </p:spPr>
        <p:txBody>
          <a:bodyPr wrap="square" rtlCol="0">
            <a:spAutoFit/>
          </a:bodyPr>
          <a:lstStyle/>
          <a:p>
            <a:pPr lvl="0" algn="l">
              <a:buClrTx/>
              <a:buSzTx/>
              <a:buFontTx/>
            </a:pPr>
            <a:r>
              <a:rPr lang="en-US" altLang="zh-CN" sz="6000">
                <a:latin typeface="微软雅黑" panose="020B0503020204020204" charset="-122"/>
                <a:ea typeface="微软雅黑" panose="020B0503020204020204" charset="-122"/>
                <a:sym typeface="+mn-ea"/>
              </a:rPr>
              <a:t>Approach</a:t>
            </a:r>
            <a:endParaRPr lang="en-US" altLang="zh-CN" sz="6000">
              <a:latin typeface="微软雅黑" panose="020B0503020204020204" charset="-122"/>
              <a:ea typeface="微软雅黑" panose="020B0503020204020204" charset="-122"/>
              <a:sym typeface="+mn-ea"/>
            </a:endParaRPr>
          </a:p>
        </p:txBody>
      </p:sp>
      <p:sp>
        <p:nvSpPr>
          <p:cNvPr id="7" name="文本框 6"/>
          <p:cNvSpPr txBox="1"/>
          <p:nvPr/>
        </p:nvSpPr>
        <p:spPr>
          <a:xfrm>
            <a:off x="13091159" y="10730230"/>
            <a:ext cx="9022391" cy="1015663"/>
          </a:xfrm>
          <a:prstGeom prst="rect">
            <a:avLst/>
          </a:prstGeom>
          <a:noFill/>
        </p:spPr>
        <p:txBody>
          <a:bodyPr wrap="square" rtlCol="0">
            <a:spAutoFit/>
          </a:bodyPr>
          <a:lstStyle/>
          <a:p>
            <a:pPr lvl="0" algn="l">
              <a:buClrTx/>
              <a:buSzTx/>
              <a:buFontTx/>
            </a:pPr>
            <a:r>
              <a:rPr lang="en-US" altLang="zh-CN" sz="6000" b="1" dirty="0">
                <a:latin typeface="微软雅黑" panose="020B0503020204020204" charset="-122"/>
                <a:ea typeface="微软雅黑" panose="020B0503020204020204" charset="-122"/>
                <a:sym typeface="+mn-ea"/>
              </a:rPr>
              <a:t>LET US SHOW YOU</a:t>
            </a:r>
            <a:endParaRPr lang="en-US" altLang="zh-CN" sz="6000" b="1" dirty="0">
              <a:latin typeface="微软雅黑" panose="020B0503020204020204" charset="-122"/>
              <a:ea typeface="微软雅黑" panose="020B0503020204020204" charset="-122"/>
              <a:sym typeface="+mn-ea"/>
            </a:endParaRPr>
          </a:p>
        </p:txBody>
      </p:sp>
      <p:cxnSp>
        <p:nvCxnSpPr>
          <p:cNvPr id="8" name="直接连接符 7"/>
          <p:cNvCxnSpPr>
            <a:stCxn id="1402" idx="0"/>
          </p:cNvCxnSpPr>
          <p:nvPr/>
        </p:nvCxnSpPr>
        <p:spPr>
          <a:xfrm flipH="1">
            <a:off x="11723370" y="2245995"/>
            <a:ext cx="19685" cy="8702040"/>
          </a:xfrm>
          <a:prstGeom prst="line">
            <a:avLst/>
          </a:prstGeom>
          <a:ln w="57150">
            <a:solidFill>
              <a:srgbClr val="BF1A25"/>
            </a:solidFill>
          </a:ln>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21743035" y="377825"/>
            <a:ext cx="2568575"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Responsibility</a:t>
            </a:r>
            <a:endParaRPr lang="zh-CN" altLang="en-US" sz="2800">
              <a:latin typeface="黑体" panose="02010609060101010101" charset="-122"/>
              <a:ea typeface="黑体" panose="02010609060101010101" charset="-122"/>
              <a:sym typeface="+mn-ea"/>
            </a:endParaRPr>
          </a:p>
        </p:txBody>
      </p:sp>
      <p:sp>
        <p:nvSpPr>
          <p:cNvPr id="9" name="椭圆 8"/>
          <p:cNvSpPr/>
          <p:nvPr/>
        </p:nvSpPr>
        <p:spPr>
          <a:xfrm>
            <a:off x="11419840" y="524510"/>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11" name="椭圆 10"/>
          <p:cNvSpPr/>
          <p:nvPr/>
        </p:nvSpPr>
        <p:spPr>
          <a:xfrm>
            <a:off x="21421090" y="495300"/>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cxnSp>
        <p:nvCxnSpPr>
          <p:cNvPr id="12" name="直接连接符 11"/>
          <p:cNvCxnSpPr/>
          <p:nvPr/>
        </p:nvCxnSpPr>
        <p:spPr>
          <a:xfrm>
            <a:off x="0" y="1501775"/>
            <a:ext cx="24268430" cy="0"/>
          </a:xfrm>
          <a:prstGeom prst="line">
            <a:avLst/>
          </a:prstGeom>
          <a:ln w="57150"/>
        </p:spPr>
        <p:style>
          <a:lnRef idx="1">
            <a:schemeClr val="dk1"/>
          </a:lnRef>
          <a:fillRef idx="0">
            <a:schemeClr val="dk1"/>
          </a:fillRef>
          <a:effectRef idx="0">
            <a:schemeClr val="dk1"/>
          </a:effectRef>
          <a:fontRef idx="minor">
            <a:schemeClr val="tx1"/>
          </a:fontRef>
        </p:style>
      </p:cxnSp>
      <p:sp>
        <p:nvSpPr>
          <p:cNvPr id="13" name="文本框 12"/>
          <p:cNvSpPr txBox="1"/>
          <p:nvPr/>
        </p:nvSpPr>
        <p:spPr>
          <a:xfrm>
            <a:off x="0" y="207010"/>
            <a:ext cx="11873865" cy="1106805"/>
          </a:xfrm>
          <a:prstGeom prst="rect">
            <a:avLst/>
          </a:prstGeom>
          <a:noFill/>
        </p:spPr>
        <p:txBody>
          <a:bodyPr wrap="square" rtlCol="0">
            <a:spAutoFit/>
          </a:bodyPr>
          <a:lstStyle/>
          <a:p>
            <a:r>
              <a:rPr lang="en-US" altLang="zh-CN" sz="6600" b="1" dirty="0">
                <a:latin typeface="微软雅黑" panose="020B0503020204020204" charset="-122"/>
                <a:ea typeface="微软雅黑" panose="020B0503020204020204" charset="-122"/>
              </a:rPr>
              <a:t>Presentation</a:t>
            </a:r>
            <a:endParaRPr lang="zh-CN" altLang="en-US" sz="4400" b="1" dirty="0">
              <a:sym typeface="+mn-ea"/>
            </a:endParaRPr>
          </a:p>
        </p:txBody>
      </p:sp>
      <p:sp>
        <p:nvSpPr>
          <p:cNvPr id="14" name="文本框 13"/>
          <p:cNvSpPr txBox="1"/>
          <p:nvPr/>
        </p:nvSpPr>
        <p:spPr>
          <a:xfrm>
            <a:off x="11918950" y="375920"/>
            <a:ext cx="2658110"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Luring Sheep</a:t>
            </a:r>
            <a:endParaRPr lang="en-US" altLang="zh-CN" sz="2800">
              <a:latin typeface="微软雅黑" panose="020B0503020204020204" charset="-122"/>
              <a:ea typeface="微软雅黑" panose="020B0503020204020204" charset="-122"/>
              <a:sym typeface="+mn-ea"/>
            </a:endParaRPr>
          </a:p>
        </p:txBody>
      </p:sp>
      <p:sp>
        <p:nvSpPr>
          <p:cNvPr id="2" name="文本框 1"/>
          <p:cNvSpPr txBox="1"/>
          <p:nvPr/>
        </p:nvSpPr>
        <p:spPr>
          <a:xfrm>
            <a:off x="18825845" y="386080"/>
            <a:ext cx="3037840"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More Open?</a:t>
            </a:r>
            <a:endParaRPr lang="en-US" altLang="zh-CN" sz="2800">
              <a:latin typeface="微软雅黑" panose="020B0503020204020204" charset="-122"/>
              <a:ea typeface="微软雅黑" panose="020B0503020204020204" charset="-122"/>
              <a:sym typeface="+mn-ea"/>
            </a:endParaRPr>
          </a:p>
        </p:txBody>
      </p:sp>
      <p:sp>
        <p:nvSpPr>
          <p:cNvPr id="6" name="文本框 5"/>
          <p:cNvSpPr txBox="1"/>
          <p:nvPr/>
        </p:nvSpPr>
        <p:spPr>
          <a:xfrm>
            <a:off x="503555" y="1864360"/>
            <a:ext cx="7840095" cy="923330"/>
          </a:xfrm>
          <a:prstGeom prst="rect">
            <a:avLst/>
          </a:prstGeom>
          <a:noFill/>
        </p:spPr>
        <p:txBody>
          <a:bodyPr wrap="none" rtlCol="0">
            <a:spAutoFit/>
          </a:bodyPr>
          <a:lstStyle/>
          <a:p>
            <a:r>
              <a:rPr lang="en-US" altLang="zh-CN" sz="5400" b="1" dirty="0">
                <a:solidFill>
                  <a:srgbClr val="FF0000"/>
                </a:solidFill>
                <a:ea typeface="宋体" panose="02010600030101010101" pitchFamily="2" charset="-122"/>
              </a:rPr>
              <a:t>Experiment6-Our Attempt </a:t>
            </a:r>
            <a:endParaRPr lang="en-US" altLang="zh-CN" sz="5400" b="1" dirty="0">
              <a:solidFill>
                <a:srgbClr val="FF0000"/>
              </a:solidFill>
              <a:ea typeface="宋体" panose="02010600030101010101" pitchFamily="2" charset="-122"/>
            </a:endParaRPr>
          </a:p>
        </p:txBody>
      </p:sp>
      <p:sp>
        <p:nvSpPr>
          <p:cNvPr id="54" name="椭圆 53"/>
          <p:cNvSpPr/>
          <p:nvPr/>
        </p:nvSpPr>
        <p:spPr>
          <a:xfrm>
            <a:off x="18454370" y="529590"/>
            <a:ext cx="273685" cy="273685"/>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16" name="文本框 15"/>
          <p:cNvSpPr txBox="1"/>
          <p:nvPr/>
        </p:nvSpPr>
        <p:spPr>
          <a:xfrm>
            <a:off x="15573375" y="400050"/>
            <a:ext cx="2667000"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Task Analysis</a:t>
            </a:r>
            <a:endParaRPr lang="en-US" altLang="zh-CN" sz="2800">
              <a:latin typeface="微软雅黑" panose="020B0503020204020204" charset="-122"/>
              <a:ea typeface="微软雅黑" panose="020B0503020204020204" charset="-122"/>
              <a:sym typeface="+mn-ea"/>
            </a:endParaRPr>
          </a:p>
        </p:txBody>
      </p:sp>
      <p:sp>
        <p:nvSpPr>
          <p:cNvPr id="17" name="椭圆 16"/>
          <p:cNvSpPr/>
          <p:nvPr/>
        </p:nvSpPr>
        <p:spPr>
          <a:xfrm>
            <a:off x="15196185" y="529590"/>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8" name="文本框 7"/>
          <p:cNvSpPr txBox="1"/>
          <p:nvPr/>
        </p:nvSpPr>
        <p:spPr>
          <a:xfrm>
            <a:off x="13052425" y="4836160"/>
            <a:ext cx="11415395" cy="706755"/>
          </a:xfrm>
          <a:prstGeom prst="rect">
            <a:avLst/>
          </a:prstGeom>
          <a:noFill/>
        </p:spPr>
        <p:txBody>
          <a:bodyPr wrap="none" rtlCol="0">
            <a:spAutoFit/>
          </a:bodyPr>
          <a:lstStyle/>
          <a:p>
            <a:pPr algn="l"/>
            <a:r>
              <a:rPr lang="en-US" altLang="zh-CN" sz="4000">
                <a:solidFill>
                  <a:srgbClr val="FF0000"/>
                </a:solidFill>
              </a:rPr>
              <a:t>TDreward(t)=sgn(dist(t-1)-dist(t))·[C+|</a:t>
            </a:r>
            <a:r>
              <a:rPr lang="en-US" altLang="zh-CN" sz="4000">
                <a:solidFill>
                  <a:srgbClr val="FF0000"/>
                </a:solidFill>
                <a:sym typeface="+mn-ea"/>
              </a:rPr>
              <a:t>dist(t-1)-dist(t)</a:t>
            </a:r>
            <a:r>
              <a:rPr lang="en-US" altLang="zh-CN" sz="4000">
                <a:solidFill>
                  <a:srgbClr val="FF0000"/>
                </a:solidFill>
              </a:rPr>
              <a:t>|]</a:t>
            </a:r>
            <a:endParaRPr lang="en-US" altLang="zh-CN" sz="4000">
              <a:solidFill>
                <a:srgbClr val="FF0000"/>
              </a:solidFill>
            </a:endParaRPr>
          </a:p>
        </p:txBody>
      </p:sp>
      <p:pic>
        <p:nvPicPr>
          <p:cNvPr id="10" name="图片 9"/>
          <p:cNvPicPr>
            <a:picLocks noChangeAspect="1"/>
          </p:cNvPicPr>
          <p:nvPr/>
        </p:nvPicPr>
        <p:blipFill>
          <a:blip r:embed="rId1"/>
          <a:stretch>
            <a:fillRect/>
          </a:stretch>
        </p:blipFill>
        <p:spPr>
          <a:xfrm>
            <a:off x="12843510" y="5939155"/>
            <a:ext cx="11424920" cy="4624705"/>
          </a:xfrm>
          <a:prstGeom prst="rect">
            <a:avLst/>
          </a:prstGeom>
        </p:spPr>
      </p:pic>
      <p:sp>
        <p:nvSpPr>
          <p:cNvPr id="15" name="文本框 14"/>
          <p:cNvSpPr txBox="1"/>
          <p:nvPr/>
        </p:nvSpPr>
        <p:spPr>
          <a:xfrm>
            <a:off x="1333500" y="12197080"/>
            <a:ext cx="13236575" cy="645160"/>
          </a:xfrm>
          <a:prstGeom prst="rect">
            <a:avLst/>
          </a:prstGeom>
          <a:noFill/>
        </p:spPr>
        <p:txBody>
          <a:bodyPr wrap="none" rtlCol="0">
            <a:spAutoFit/>
          </a:bodyPr>
          <a:lstStyle/>
          <a:p>
            <a:pPr algn="l"/>
            <a:r>
              <a:rPr lang="en-US" sz="3600" b="1">
                <a:solidFill>
                  <a:srgbClr val="FF0000"/>
                </a:solidFill>
                <a:ea typeface="宋体" panose="02010600030101010101" pitchFamily="2" charset="-122"/>
                <a:sym typeface="+mn-ea"/>
              </a:rPr>
              <a:t>TD reward can really work in this set! We generate a stratrgy agnet!!!</a:t>
            </a:r>
            <a:endParaRPr lang="en-US" sz="3600" b="1">
              <a:solidFill>
                <a:srgbClr val="FF0000"/>
              </a:solidFill>
              <a:ea typeface="宋体" panose="02010600030101010101" pitchFamily="2" charset="-122"/>
              <a:sym typeface="+mn-ea"/>
            </a:endParaRPr>
          </a:p>
        </p:txBody>
      </p:sp>
      <p:sp>
        <p:nvSpPr>
          <p:cNvPr id="20" name="文本框 19"/>
          <p:cNvSpPr txBox="1"/>
          <p:nvPr/>
        </p:nvSpPr>
        <p:spPr>
          <a:xfrm>
            <a:off x="922020" y="2981325"/>
            <a:ext cx="14766991" cy="923330"/>
          </a:xfrm>
          <a:prstGeom prst="rect">
            <a:avLst/>
          </a:prstGeom>
          <a:noFill/>
        </p:spPr>
        <p:txBody>
          <a:bodyPr wrap="none" rtlCol="0">
            <a:spAutoFit/>
          </a:bodyPr>
          <a:lstStyle/>
          <a:p>
            <a:r>
              <a:rPr lang="en-US" altLang="zh-CN" sz="5400" b="1" dirty="0">
                <a:solidFill>
                  <a:srgbClr val="FF0000"/>
                </a:solidFill>
                <a:ea typeface="宋体" panose="02010600030101010101" pitchFamily="2" charset="-122"/>
              </a:rPr>
              <a:t>Here Is The Whole Process of Learning 300 epochs!</a:t>
            </a:r>
            <a:endParaRPr lang="en-US" altLang="zh-CN" sz="5400" b="1" dirty="0">
              <a:solidFill>
                <a:srgbClr val="FF0000"/>
              </a:solidFill>
              <a:ea typeface="宋体" panose="02010600030101010101" pitchFamily="2" charset="-122"/>
            </a:endParaRPr>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67" name="Picture" descr="Picture"/>
          <p:cNvPicPr>
            <a:picLocks noChangeAspect="1"/>
          </p:cNvPicPr>
          <p:nvPr/>
        </p:nvPicPr>
        <p:blipFill>
          <a:blip r:embed="rId1" cstate="print"/>
          <a:stretch>
            <a:fillRect/>
          </a:stretch>
        </p:blipFill>
        <p:spPr>
          <a:xfrm>
            <a:off x="-117475" y="3394075"/>
            <a:ext cx="24618950" cy="6927215"/>
          </a:xfrm>
          <a:prstGeom prst="rect">
            <a:avLst/>
          </a:prstGeom>
        </p:spPr>
      </p:pic>
      <p:sp>
        <p:nvSpPr>
          <p:cNvPr id="2892" name="文本"/>
          <p:cNvSpPr>
            <a:spLocks noGrp="1"/>
          </p:cNvSpPr>
          <p:nvPr>
            <p:ph type="ctrTitle"/>
          </p:nvPr>
        </p:nvSpPr>
        <p:spPr>
          <a:xfrm>
            <a:off x="3190240" y="6145530"/>
            <a:ext cx="18002250" cy="1423670"/>
          </a:xfrm>
          <a:prstGeom prst="rect">
            <a:avLst/>
          </a:prstGeom>
        </p:spPr>
        <p:txBody>
          <a:bodyPr lIns="0" tIns="0" rIns="0" bIns="0">
            <a:noAutofit/>
          </a:bodyPr>
          <a:lstStyle/>
          <a:p>
            <a:pPr algn="ctr">
              <a:lnSpc>
                <a:spcPts val="9350"/>
              </a:lnSpc>
            </a:pPr>
            <a:r>
              <a:rPr lang="en-US" altLang="zh-CN" sz="8800" b="0" i="0" u="none" spc="0">
                <a:solidFill>
                  <a:schemeClr val="bg1"/>
                </a:solidFill>
                <a:latin typeface="微软雅黑" panose="020B0503020204020204" charset="-122"/>
                <a:ea typeface="微软雅黑" panose="020B0503020204020204" charset="-122"/>
                <a:cs typeface="+mn-cs"/>
              </a:rPr>
              <a:t>THANK YOU</a:t>
            </a:r>
            <a:r>
              <a:rPr lang="zh-CN" altLang="en-US" sz="8800" b="0" i="0" u="none" spc="0">
                <a:solidFill>
                  <a:schemeClr val="bg1"/>
                </a:solidFill>
                <a:latin typeface="微软雅黑" panose="020B0503020204020204" charset="-122"/>
                <a:ea typeface="微软雅黑" panose="020B0503020204020204" charset="-122"/>
                <a:cs typeface="+mn-cs"/>
              </a:rPr>
              <a:t>！</a:t>
            </a:r>
            <a:endParaRPr lang="zh-CN" altLang="en-US" sz="8800" b="0" i="0" u="none" spc="0">
              <a:solidFill>
                <a:schemeClr val="bg1"/>
              </a:solidFill>
              <a:latin typeface="微软雅黑" panose="020B0503020204020204" charset="-122"/>
              <a:ea typeface="微软雅黑" panose="020B0503020204020204" charset="-122"/>
              <a:cs typeface="+mn-cs"/>
            </a:endParaRPr>
          </a:p>
        </p:txBody>
      </p:sp>
      <p:sp>
        <p:nvSpPr>
          <p:cNvPr id="6" name="文本框 5"/>
          <p:cNvSpPr txBox="1"/>
          <p:nvPr/>
        </p:nvSpPr>
        <p:spPr>
          <a:xfrm>
            <a:off x="9881870" y="12421235"/>
            <a:ext cx="4007485" cy="460375"/>
          </a:xfrm>
          <a:prstGeom prst="rect">
            <a:avLst/>
          </a:prstGeom>
          <a:noFill/>
        </p:spPr>
        <p:txBody>
          <a:bodyPr wrap="square" rtlCol="0">
            <a:spAutoFit/>
          </a:bodyPr>
          <a:lstStyle/>
          <a:p>
            <a:pPr algn="ctr"/>
            <a:r>
              <a:rPr lang="en-US" altLang="zh-CN" sz="2400" b="1" dirty="0">
                <a:latin typeface="微软雅黑" panose="020B0503020204020204" charset="-122"/>
                <a:ea typeface="微软雅黑" panose="020B0503020204020204" charset="-122"/>
                <a:cs typeface="微软雅黑" panose="020B0503020204020204" charset="-122"/>
              </a:rPr>
              <a:t>2021</a:t>
            </a:r>
            <a:r>
              <a:rPr lang="zh-CN" altLang="en-US" sz="2400" b="1" dirty="0">
                <a:latin typeface="微软雅黑" panose="020B0503020204020204" charset="-122"/>
                <a:ea typeface="微软雅黑" panose="020B0503020204020204" charset="-122"/>
                <a:cs typeface="微软雅黑" panose="020B0503020204020204" charset="-122"/>
              </a:rPr>
              <a:t>年</a:t>
            </a:r>
            <a:r>
              <a:rPr lang="en-US" altLang="zh-CN" sz="2400" b="1" dirty="0">
                <a:latin typeface="微软雅黑" panose="020B0503020204020204" charset="-122"/>
                <a:ea typeface="微软雅黑" panose="020B0503020204020204" charset="-122"/>
                <a:cs typeface="微软雅黑" panose="020B0503020204020204" charset="-122"/>
              </a:rPr>
              <a:t>12</a:t>
            </a:r>
            <a:r>
              <a:rPr lang="zh-CN" altLang="en-US" sz="2400" b="1" dirty="0">
                <a:latin typeface="微软雅黑" panose="020B0503020204020204" charset="-122"/>
                <a:ea typeface="微软雅黑" panose="020B0503020204020204" charset="-122"/>
                <a:cs typeface="微软雅黑" panose="020B0503020204020204" charset="-122"/>
              </a:rPr>
              <a:t>月</a:t>
            </a:r>
            <a:r>
              <a:rPr lang="en-US" altLang="zh-CN" sz="2400" b="1" dirty="0">
                <a:latin typeface="微软雅黑" panose="020B0503020204020204" charset="-122"/>
                <a:ea typeface="微软雅黑" panose="020B0503020204020204" charset="-122"/>
                <a:cs typeface="微软雅黑" panose="020B0503020204020204" charset="-122"/>
              </a:rPr>
              <a:t>24</a:t>
            </a:r>
            <a:r>
              <a:rPr lang="zh-CN" altLang="en-US" sz="2400" b="1" dirty="0">
                <a:latin typeface="微软雅黑" panose="020B0503020204020204" charset="-122"/>
                <a:ea typeface="微软雅黑" panose="020B0503020204020204" charset="-122"/>
                <a:cs typeface="微软雅黑" panose="020B0503020204020204" charset="-122"/>
              </a:rPr>
              <a:t>日</a:t>
            </a:r>
            <a:endParaRPr lang="zh-CN" altLang="en-US" sz="2400" b="1"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65" name="Picture" descr="Picture"/>
          <p:cNvPicPr>
            <a:picLocks noChangeAspect="1"/>
          </p:cNvPicPr>
          <p:nvPr/>
        </p:nvPicPr>
        <p:blipFill>
          <a:blip r:embed="rId1" cstate="print"/>
          <a:stretch>
            <a:fillRect/>
          </a:stretch>
        </p:blipFill>
        <p:spPr>
          <a:xfrm>
            <a:off x="13384762" y="2347531"/>
            <a:ext cx="8191805" cy="8880005"/>
          </a:xfrm>
          <a:prstGeom prst="rect">
            <a:avLst/>
          </a:prstGeom>
        </p:spPr>
      </p:pic>
      <p:sp>
        <p:nvSpPr>
          <p:cNvPr id="5" name="文本框 4"/>
          <p:cNvSpPr txBox="1"/>
          <p:nvPr/>
        </p:nvSpPr>
        <p:spPr>
          <a:xfrm>
            <a:off x="475550" y="2033462"/>
            <a:ext cx="4246880" cy="1322070"/>
          </a:xfrm>
          <a:prstGeom prst="rect">
            <a:avLst/>
          </a:prstGeom>
          <a:noFill/>
        </p:spPr>
        <p:txBody>
          <a:bodyPr wrap="none" rtlCol="0">
            <a:spAutoFit/>
          </a:bodyPr>
          <a:lstStyle/>
          <a:p>
            <a:r>
              <a:rPr lang="zh-CN" altLang="en-US" sz="8000" dirty="0"/>
              <a:t>寻宝特工</a:t>
            </a:r>
            <a:endParaRPr lang="en-US" altLang="zh-CN" sz="8000" dirty="0"/>
          </a:p>
        </p:txBody>
      </p:sp>
      <p:cxnSp>
        <p:nvCxnSpPr>
          <p:cNvPr id="9" name="直接连接符 8"/>
          <p:cNvCxnSpPr/>
          <p:nvPr/>
        </p:nvCxnSpPr>
        <p:spPr>
          <a:xfrm>
            <a:off x="564" y="1590191"/>
            <a:ext cx="24267306" cy="0"/>
          </a:xfrm>
          <a:prstGeom prst="line">
            <a:avLst/>
          </a:prstGeom>
          <a:ln w="57150"/>
        </p:spPr>
        <p:style>
          <a:lnRef idx="1">
            <a:schemeClr val="dk1"/>
          </a:lnRef>
          <a:fillRef idx="0">
            <a:schemeClr val="dk1"/>
          </a:fillRef>
          <a:effectRef idx="0">
            <a:schemeClr val="dk1"/>
          </a:effectRef>
          <a:fontRef idx="minor">
            <a:schemeClr val="tx1"/>
          </a:fontRef>
        </p:style>
      </p:cxnSp>
      <p:sp>
        <p:nvSpPr>
          <p:cNvPr id="10" name="文本框 9"/>
          <p:cNvSpPr txBox="1"/>
          <p:nvPr/>
        </p:nvSpPr>
        <p:spPr>
          <a:xfrm>
            <a:off x="231059" y="270497"/>
            <a:ext cx="10605279" cy="1106805"/>
          </a:xfrm>
          <a:prstGeom prst="rect">
            <a:avLst/>
          </a:prstGeom>
          <a:noFill/>
        </p:spPr>
        <p:txBody>
          <a:bodyPr wrap="square" rtlCol="0">
            <a:spAutoFit/>
          </a:bodyPr>
          <a:lstStyle/>
          <a:p>
            <a:r>
              <a:rPr lang="zh-CN" altLang="en-US" sz="6600" b="1" dirty="0">
                <a:latin typeface="黑体" panose="02010609060101010101" charset="-122"/>
                <a:ea typeface="黑体" panose="02010609060101010101" charset="-122"/>
              </a:rPr>
              <a:t>任务描述</a:t>
            </a:r>
            <a:endParaRPr lang="zh-CN" altLang="en-US" sz="4400" b="1" dirty="0">
              <a:latin typeface="黑体" panose="02010609060101010101" charset="-122"/>
              <a:ea typeface="黑体" panose="02010609060101010101" charset="-122"/>
            </a:endParaRPr>
          </a:p>
        </p:txBody>
      </p:sp>
      <p:sp>
        <p:nvSpPr>
          <p:cNvPr id="25" name="文本框 24"/>
          <p:cNvSpPr txBox="1"/>
          <p:nvPr/>
        </p:nvSpPr>
        <p:spPr>
          <a:xfrm>
            <a:off x="15895149" y="419735"/>
            <a:ext cx="2273830" cy="523220"/>
          </a:xfrm>
          <a:prstGeom prst="rect">
            <a:avLst/>
          </a:prstGeom>
          <a:noFill/>
        </p:spPr>
        <p:txBody>
          <a:bodyPr wrap="square" rtlCol="0">
            <a:spAutoFit/>
          </a:bodyPr>
          <a:lstStyle/>
          <a:p>
            <a:pPr>
              <a:buClrTx/>
              <a:buSzTx/>
              <a:buFontTx/>
            </a:pPr>
            <a:r>
              <a:rPr lang="zh-CN" altLang="en-US" sz="2800" dirty="0">
                <a:latin typeface="黑体" panose="02010609060101010101" charset="-122"/>
                <a:ea typeface="黑体" panose="02010609060101010101" charset="-122"/>
                <a:sym typeface="+mn-ea"/>
              </a:rPr>
              <a:t>算法介绍</a:t>
            </a:r>
            <a:endParaRPr lang="zh-CN" altLang="en-US" sz="2800" dirty="0">
              <a:latin typeface="黑体" panose="02010609060101010101" charset="-122"/>
              <a:ea typeface="黑体" panose="02010609060101010101" charset="-122"/>
              <a:sym typeface="+mn-ea"/>
            </a:endParaRPr>
          </a:p>
        </p:txBody>
      </p:sp>
      <p:sp>
        <p:nvSpPr>
          <p:cNvPr id="26" name="文本框 25"/>
          <p:cNvSpPr txBox="1"/>
          <p:nvPr/>
        </p:nvSpPr>
        <p:spPr>
          <a:xfrm>
            <a:off x="21849080" y="433070"/>
            <a:ext cx="2534920" cy="954107"/>
          </a:xfrm>
          <a:prstGeom prst="rect">
            <a:avLst/>
          </a:prstGeom>
          <a:noFill/>
        </p:spPr>
        <p:txBody>
          <a:bodyPr wrap="square" rtlCol="0">
            <a:spAutoFit/>
          </a:bodyPr>
          <a:lstStyle/>
          <a:p>
            <a:pPr>
              <a:buClrTx/>
              <a:buSzTx/>
              <a:buFontTx/>
            </a:pPr>
            <a:r>
              <a:rPr lang="zh-CN" altLang="en-US" sz="2800" b="1" dirty="0">
                <a:latin typeface="黑体" panose="02010609060101010101" charset="-122"/>
                <a:ea typeface="黑体" panose="02010609060101010101" charset="-122"/>
                <a:sym typeface="+mn-ea"/>
              </a:rPr>
              <a:t>算法效果以及分析</a:t>
            </a:r>
            <a:endParaRPr lang="zh-CN" altLang="en-US" sz="2800" b="1" dirty="0">
              <a:latin typeface="黑体" panose="02010609060101010101" charset="-122"/>
              <a:ea typeface="黑体" panose="02010609060101010101" charset="-122"/>
              <a:sym typeface="+mn-ea"/>
            </a:endParaRPr>
          </a:p>
        </p:txBody>
      </p:sp>
      <p:sp>
        <p:nvSpPr>
          <p:cNvPr id="27" name="文本框 26"/>
          <p:cNvSpPr txBox="1"/>
          <p:nvPr/>
        </p:nvSpPr>
        <p:spPr>
          <a:xfrm>
            <a:off x="18891250" y="433070"/>
            <a:ext cx="2383155" cy="523220"/>
          </a:xfrm>
          <a:prstGeom prst="rect">
            <a:avLst/>
          </a:prstGeom>
          <a:noFill/>
        </p:spPr>
        <p:txBody>
          <a:bodyPr wrap="square" rtlCol="0">
            <a:spAutoFit/>
          </a:bodyPr>
          <a:lstStyle/>
          <a:p>
            <a:pPr>
              <a:buClrTx/>
              <a:buSzTx/>
              <a:buFontTx/>
            </a:pPr>
            <a:r>
              <a:rPr lang="zh-CN" altLang="en-US" sz="2800" dirty="0">
                <a:latin typeface="黑体" panose="02010609060101010101" charset="-122"/>
                <a:ea typeface="黑体" panose="02010609060101010101" charset="-122"/>
                <a:sym typeface="+mn-ea"/>
              </a:rPr>
              <a:t>参数设置</a:t>
            </a:r>
            <a:endParaRPr lang="zh-CN" altLang="en-US" sz="2800" dirty="0">
              <a:latin typeface="黑体" panose="02010609060101010101" charset="-122"/>
              <a:ea typeface="黑体" panose="02010609060101010101" charset="-122"/>
              <a:sym typeface="+mn-ea"/>
            </a:endParaRPr>
          </a:p>
        </p:txBody>
      </p:sp>
      <p:sp>
        <p:nvSpPr>
          <p:cNvPr id="28" name="椭圆 27"/>
          <p:cNvSpPr/>
          <p:nvPr/>
        </p:nvSpPr>
        <p:spPr>
          <a:xfrm>
            <a:off x="12307092" y="556889"/>
            <a:ext cx="273672" cy="273672"/>
          </a:xfrm>
          <a:prstGeom prst="ellipse">
            <a:avLst/>
          </a:prstGeom>
          <a:solidFill>
            <a:schemeClr val="accent2"/>
          </a:solidFill>
          <a:ln>
            <a:solidFill>
              <a:srgbClr val="BF1A25"/>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29" name="文本框 28"/>
          <p:cNvSpPr txBox="1"/>
          <p:nvPr/>
        </p:nvSpPr>
        <p:spPr>
          <a:xfrm>
            <a:off x="13029526" y="420370"/>
            <a:ext cx="1730295" cy="523220"/>
          </a:xfrm>
          <a:prstGeom prst="rect">
            <a:avLst/>
          </a:prstGeom>
          <a:noFill/>
        </p:spPr>
        <p:txBody>
          <a:bodyPr wrap="square" rtlCol="0">
            <a:spAutoFit/>
          </a:bodyPr>
          <a:lstStyle/>
          <a:p>
            <a:pPr>
              <a:buClrTx/>
              <a:buSzTx/>
              <a:buFontTx/>
            </a:pPr>
            <a:r>
              <a:rPr lang="zh-CN" altLang="en-US" sz="2800" dirty="0">
                <a:latin typeface="黑体" panose="02010609060101010101" charset="-122"/>
                <a:ea typeface="黑体" panose="02010609060101010101" charset="-122"/>
                <a:sym typeface="+mn-ea"/>
              </a:rPr>
              <a:t>任务背景</a:t>
            </a:r>
            <a:endParaRPr lang="zh-CN" altLang="en-US" sz="2800" dirty="0">
              <a:latin typeface="黑体" panose="02010609060101010101" charset="-122"/>
              <a:ea typeface="黑体" panose="02010609060101010101" charset="-122"/>
              <a:sym typeface="+mn-ea"/>
            </a:endParaRPr>
          </a:p>
        </p:txBody>
      </p:sp>
      <p:sp>
        <p:nvSpPr>
          <p:cNvPr id="30" name="椭圆 29"/>
          <p:cNvSpPr/>
          <p:nvPr/>
        </p:nvSpPr>
        <p:spPr>
          <a:xfrm>
            <a:off x="21547914" y="558794"/>
            <a:ext cx="273672" cy="273672"/>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31" name="椭圆 30"/>
          <p:cNvSpPr/>
          <p:nvPr/>
        </p:nvSpPr>
        <p:spPr>
          <a:xfrm>
            <a:off x="15435430" y="544189"/>
            <a:ext cx="273672" cy="273672"/>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32" name="椭圆 31"/>
          <p:cNvSpPr/>
          <p:nvPr/>
        </p:nvSpPr>
        <p:spPr>
          <a:xfrm>
            <a:off x="18617741" y="558794"/>
            <a:ext cx="273672" cy="273672"/>
          </a:xfrm>
          <a:prstGeom prst="ellipse">
            <a:avLst/>
          </a:prstGeom>
          <a:solidFill>
            <a:schemeClr val="bg1"/>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2" name="文本框 1"/>
          <p:cNvSpPr txBox="1"/>
          <p:nvPr/>
        </p:nvSpPr>
        <p:spPr>
          <a:xfrm>
            <a:off x="475615" y="4509770"/>
            <a:ext cx="10229215" cy="5507990"/>
          </a:xfrm>
          <a:prstGeom prst="rect">
            <a:avLst/>
          </a:prstGeom>
          <a:noFill/>
        </p:spPr>
        <p:txBody>
          <a:bodyPr wrap="square" rtlCol="0">
            <a:spAutoFit/>
          </a:bodyPr>
          <a:lstStyle/>
          <a:p>
            <a:r>
              <a:rPr lang="en-US" altLang="zh-CN" sz="4400"/>
              <a:t>	</a:t>
            </a:r>
            <a:r>
              <a:rPr lang="zh-CN" altLang="en-US" sz="4400"/>
              <a:t>这个任务的目标是让我们的</a:t>
            </a:r>
            <a:r>
              <a:rPr lang="en-US" altLang="zh-CN" sz="4400"/>
              <a:t>agent</a:t>
            </a:r>
            <a:r>
              <a:rPr lang="zh-CN" altLang="en-US" sz="4400"/>
              <a:t>学会如何在弓箭雨中学会穿过人行道达到最后的宝箱，我们需要通过强化学习算法来学习如何躲避这些弓箭。</a:t>
            </a:r>
            <a:endParaRPr lang="zh-CN" altLang="en-US" sz="4400"/>
          </a:p>
          <a:p>
            <a:r>
              <a:rPr lang="en-US" altLang="zh-CN" sz="4400"/>
              <a:t>	</a:t>
            </a:r>
            <a:r>
              <a:rPr lang="zh-CN" altLang="en-US" sz="4400"/>
              <a:t>我们通过</a:t>
            </a:r>
            <a:r>
              <a:rPr lang="en-US" altLang="zh-CN" sz="4400"/>
              <a:t>rl</a:t>
            </a:r>
            <a:r>
              <a:rPr lang="zh-CN" altLang="en-US" sz="4400"/>
              <a:t>算法让</a:t>
            </a:r>
            <a:r>
              <a:rPr lang="en-US" altLang="zh-CN" sz="4400"/>
              <a:t>agent</a:t>
            </a:r>
            <a:r>
              <a:rPr lang="zh-CN" altLang="en-US" sz="4400"/>
              <a:t>在多种弓箭雨模式下学会在长度为</a:t>
            </a:r>
            <a:r>
              <a:rPr lang="en-US" altLang="zh-CN" sz="4400"/>
              <a:t>10</a:t>
            </a:r>
            <a:r>
              <a:rPr lang="zh-CN" altLang="en-US" sz="4400"/>
              <a:t>的道路上通过前进与暂停两个动作再不受伤的情况下顺利达到终点宝箱。</a:t>
            </a:r>
            <a:endParaRPr lang="zh-CN" altLang="en-US" sz="4400"/>
          </a:p>
        </p:txBody>
      </p:sp>
      <p:pic>
        <p:nvPicPr>
          <p:cNvPr id="3" name="图片 2"/>
          <p:cNvPicPr>
            <a:picLocks noChangeAspect="1"/>
          </p:cNvPicPr>
          <p:nvPr/>
        </p:nvPicPr>
        <p:blipFill>
          <a:blip r:embed="rId2"/>
          <a:stretch>
            <a:fillRect/>
          </a:stretch>
        </p:blipFill>
        <p:spPr>
          <a:xfrm>
            <a:off x="12826365" y="4509770"/>
            <a:ext cx="10515600" cy="6581775"/>
          </a:xfrm>
          <a:prstGeom prst="rect">
            <a:avLst/>
          </a:prstGeom>
        </p:spPr>
      </p:pic>
      <p:sp>
        <p:nvSpPr>
          <p:cNvPr id="12" name="文本框 11"/>
          <p:cNvSpPr txBox="1"/>
          <p:nvPr/>
        </p:nvSpPr>
        <p:spPr>
          <a:xfrm>
            <a:off x="14313535" y="5511800"/>
            <a:ext cx="2517775" cy="768350"/>
          </a:xfrm>
          <a:prstGeom prst="rect">
            <a:avLst/>
          </a:prstGeom>
          <a:noFill/>
        </p:spPr>
        <p:txBody>
          <a:bodyPr wrap="square" rtlCol="0">
            <a:spAutoFit/>
          </a:bodyPr>
          <a:lstStyle/>
          <a:p>
            <a:r>
              <a:rPr lang="zh-CN" altLang="en-US" sz="4400">
                <a:solidFill>
                  <a:schemeClr val="bg1"/>
                </a:solidFill>
              </a:rPr>
              <a:t>弓箭区域</a:t>
            </a:r>
            <a:endParaRPr lang="zh-CN" altLang="en-US" sz="4400">
              <a:solidFill>
                <a:schemeClr val="bg1"/>
              </a:solidFill>
            </a:endParaRPr>
          </a:p>
        </p:txBody>
      </p:sp>
      <p:sp>
        <p:nvSpPr>
          <p:cNvPr id="4" name="下箭头 3"/>
          <p:cNvSpPr/>
          <p:nvPr/>
        </p:nvSpPr>
        <p:spPr>
          <a:xfrm>
            <a:off x="19599275" y="6552565"/>
            <a:ext cx="967105" cy="109283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18823940" y="5784215"/>
            <a:ext cx="2517775" cy="768350"/>
          </a:xfrm>
          <a:prstGeom prst="rect">
            <a:avLst/>
          </a:prstGeom>
          <a:noFill/>
        </p:spPr>
        <p:txBody>
          <a:bodyPr wrap="square" rtlCol="0">
            <a:spAutoFit/>
          </a:bodyPr>
          <a:lstStyle/>
          <a:p>
            <a:r>
              <a:rPr lang="zh-CN" altLang="en-US" sz="4400">
                <a:solidFill>
                  <a:schemeClr val="bg1"/>
                </a:solidFill>
              </a:rPr>
              <a:t>宝箱</a:t>
            </a:r>
            <a:r>
              <a:rPr lang="zh-CN" altLang="en-US" sz="4400"/>
              <a:t>域</a:t>
            </a:r>
            <a:endParaRPr lang="zh-CN" altLang="en-US" sz="4400"/>
          </a:p>
        </p:txBody>
      </p:sp>
      <p:sp>
        <p:nvSpPr>
          <p:cNvPr id="14" name="下箭头 13"/>
          <p:cNvSpPr/>
          <p:nvPr/>
        </p:nvSpPr>
        <p:spPr>
          <a:xfrm>
            <a:off x="15088870" y="6240780"/>
            <a:ext cx="967105" cy="109283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图片 27"/>
          <p:cNvPicPr/>
          <p:nvPr/>
        </p:nvPicPr>
        <p:blipFill>
          <a:blip r:embed="rId1"/>
          <a:stretch>
            <a:fillRect/>
          </a:stretch>
        </p:blipFill>
        <p:spPr>
          <a:xfrm>
            <a:off x="21060410" y="7700645"/>
            <a:ext cx="2129790" cy="2028825"/>
          </a:xfrm>
          <a:prstGeom prst="rect">
            <a:avLst/>
          </a:prstGeom>
          <a:noFill/>
          <a:ln w="9525">
            <a:noFill/>
          </a:ln>
        </p:spPr>
      </p:pic>
      <p:sp>
        <p:nvSpPr>
          <p:cNvPr id="5" name="文本框 4"/>
          <p:cNvSpPr txBox="1"/>
          <p:nvPr/>
        </p:nvSpPr>
        <p:spPr>
          <a:xfrm>
            <a:off x="15573375" y="400050"/>
            <a:ext cx="2667000"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Task Analysis</a:t>
            </a:r>
            <a:endParaRPr lang="en-US" altLang="zh-CN" sz="2800">
              <a:latin typeface="微软雅黑" panose="020B0503020204020204" charset="-122"/>
              <a:ea typeface="微软雅黑" panose="020B0503020204020204" charset="-122"/>
              <a:sym typeface="+mn-ea"/>
            </a:endParaRPr>
          </a:p>
        </p:txBody>
      </p:sp>
      <p:sp>
        <p:nvSpPr>
          <p:cNvPr id="7" name="文本框 6"/>
          <p:cNvSpPr txBox="1"/>
          <p:nvPr/>
        </p:nvSpPr>
        <p:spPr>
          <a:xfrm>
            <a:off x="21743035" y="377825"/>
            <a:ext cx="2568575"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Responsibility</a:t>
            </a:r>
            <a:endParaRPr lang="zh-CN" altLang="en-US" sz="2800">
              <a:latin typeface="黑体" panose="02010609060101010101" charset="-122"/>
              <a:ea typeface="黑体" panose="02010609060101010101" charset="-122"/>
              <a:sym typeface="+mn-ea"/>
            </a:endParaRPr>
          </a:p>
        </p:txBody>
      </p:sp>
      <p:sp>
        <p:nvSpPr>
          <p:cNvPr id="9" name="椭圆 8"/>
          <p:cNvSpPr/>
          <p:nvPr/>
        </p:nvSpPr>
        <p:spPr>
          <a:xfrm>
            <a:off x="15196185" y="529590"/>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10" name="椭圆 9"/>
          <p:cNvSpPr/>
          <p:nvPr/>
        </p:nvSpPr>
        <p:spPr>
          <a:xfrm>
            <a:off x="18769330" y="537845"/>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11" name="椭圆 10"/>
          <p:cNvSpPr/>
          <p:nvPr/>
        </p:nvSpPr>
        <p:spPr>
          <a:xfrm>
            <a:off x="21421090" y="495300"/>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cxnSp>
        <p:nvCxnSpPr>
          <p:cNvPr id="12" name="直接连接符 11"/>
          <p:cNvCxnSpPr/>
          <p:nvPr/>
        </p:nvCxnSpPr>
        <p:spPr>
          <a:xfrm>
            <a:off x="0" y="1501775"/>
            <a:ext cx="24268430" cy="0"/>
          </a:xfrm>
          <a:prstGeom prst="line">
            <a:avLst/>
          </a:prstGeom>
          <a:ln w="57150"/>
        </p:spPr>
        <p:style>
          <a:lnRef idx="1">
            <a:schemeClr val="dk1"/>
          </a:lnRef>
          <a:fillRef idx="0">
            <a:schemeClr val="dk1"/>
          </a:fillRef>
          <a:effectRef idx="0">
            <a:schemeClr val="dk1"/>
          </a:effectRef>
          <a:fontRef idx="minor">
            <a:schemeClr val="tx1"/>
          </a:fontRef>
        </p:style>
      </p:cxnSp>
      <p:sp>
        <p:nvSpPr>
          <p:cNvPr id="13" name="文本框 12"/>
          <p:cNvSpPr txBox="1"/>
          <p:nvPr/>
        </p:nvSpPr>
        <p:spPr>
          <a:xfrm>
            <a:off x="0" y="207010"/>
            <a:ext cx="11873865" cy="1106805"/>
          </a:xfrm>
          <a:prstGeom prst="rect">
            <a:avLst/>
          </a:prstGeom>
          <a:noFill/>
        </p:spPr>
        <p:txBody>
          <a:bodyPr wrap="square" rtlCol="0">
            <a:spAutoFit/>
          </a:bodyPr>
          <a:lstStyle/>
          <a:p>
            <a:r>
              <a:rPr lang="en-US" altLang="zh-CN" sz="6600" b="1">
                <a:latin typeface="微软雅黑" panose="020B0503020204020204" charset="-122"/>
                <a:ea typeface="微软雅黑" panose="020B0503020204020204" charset="-122"/>
              </a:rPr>
              <a:t>BackGround</a:t>
            </a:r>
            <a:r>
              <a:rPr lang="en-US" altLang="zh-CN" sz="4400" b="1">
                <a:sym typeface="+mn-ea"/>
              </a:rPr>
              <a:t>luring sheep on MineCraft</a:t>
            </a:r>
            <a:endParaRPr lang="en-US" altLang="zh-CN" sz="4400" b="1">
              <a:sym typeface="+mn-ea"/>
            </a:endParaRPr>
          </a:p>
        </p:txBody>
      </p:sp>
      <p:sp>
        <p:nvSpPr>
          <p:cNvPr id="14" name="文本框 13"/>
          <p:cNvSpPr txBox="1"/>
          <p:nvPr/>
        </p:nvSpPr>
        <p:spPr>
          <a:xfrm>
            <a:off x="12296140" y="375920"/>
            <a:ext cx="2658110" cy="521970"/>
          </a:xfrm>
          <a:prstGeom prst="rect">
            <a:avLst/>
          </a:prstGeom>
          <a:noFill/>
        </p:spPr>
        <p:txBody>
          <a:bodyPr wrap="square" rtlCol="0">
            <a:spAutoFit/>
          </a:bodyPr>
          <a:lstStyle/>
          <a:p>
            <a:pPr>
              <a:buClrTx/>
              <a:buSzTx/>
              <a:buFontTx/>
            </a:pPr>
            <a:r>
              <a:rPr lang="en-US" altLang="zh-CN" sz="2800" b="1">
                <a:latin typeface="黑体" panose="02010609060101010101" charset="-122"/>
                <a:ea typeface="黑体" panose="02010609060101010101" charset="-122"/>
                <a:sym typeface="+mn-ea"/>
              </a:rPr>
              <a:t>Luring Sheep</a:t>
            </a:r>
            <a:endParaRPr lang="en-US" altLang="zh-CN" sz="2800" b="1">
              <a:latin typeface="黑体" panose="02010609060101010101" charset="-122"/>
              <a:ea typeface="黑体" panose="02010609060101010101" charset="-122"/>
              <a:sym typeface="+mn-ea"/>
            </a:endParaRPr>
          </a:p>
        </p:txBody>
      </p:sp>
      <p:sp>
        <p:nvSpPr>
          <p:cNvPr id="16" name="椭圆 15"/>
          <p:cNvSpPr/>
          <p:nvPr/>
        </p:nvSpPr>
        <p:spPr>
          <a:xfrm>
            <a:off x="11878310" y="495300"/>
            <a:ext cx="273685" cy="273685"/>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18" name="文本框 17"/>
          <p:cNvSpPr txBox="1"/>
          <p:nvPr/>
        </p:nvSpPr>
        <p:spPr>
          <a:xfrm>
            <a:off x="5154930" y="1819910"/>
            <a:ext cx="14827250" cy="1445260"/>
          </a:xfrm>
          <a:prstGeom prst="rect">
            <a:avLst/>
          </a:prstGeom>
          <a:noFill/>
        </p:spPr>
        <p:txBody>
          <a:bodyPr wrap="none" rtlCol="0">
            <a:spAutoFit/>
          </a:bodyPr>
          <a:lstStyle/>
          <a:p>
            <a:r>
              <a:rPr lang="en-US" altLang="zh-CN" sz="8800" b="1">
                <a:solidFill>
                  <a:srgbClr val="FF0000"/>
                </a:solidFill>
                <a:latin typeface="黑体" panose="02010609060101010101" charset="-122"/>
                <a:ea typeface="黑体" panose="02010609060101010101" charset="-122"/>
              </a:rPr>
              <a:t>How to Train an Agent ...?</a:t>
            </a:r>
            <a:endParaRPr lang="zh-CN" altLang="en-US" sz="8800" b="1">
              <a:solidFill>
                <a:srgbClr val="FF0000"/>
              </a:solidFill>
              <a:latin typeface="黑体" panose="02010609060101010101" charset="-122"/>
              <a:ea typeface="黑体" panose="02010609060101010101" charset="-122"/>
            </a:endParaRPr>
          </a:p>
        </p:txBody>
      </p:sp>
      <p:sp>
        <p:nvSpPr>
          <p:cNvPr id="2" name="文本框 1"/>
          <p:cNvSpPr txBox="1"/>
          <p:nvPr/>
        </p:nvSpPr>
        <p:spPr>
          <a:xfrm>
            <a:off x="19101435" y="386080"/>
            <a:ext cx="1857375"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Approach</a:t>
            </a:r>
            <a:endParaRPr lang="en-US" altLang="zh-CN" sz="2800">
              <a:latin typeface="微软雅黑" panose="020B0503020204020204" charset="-122"/>
              <a:ea typeface="微软雅黑" panose="020B0503020204020204" charset="-122"/>
              <a:sym typeface="+mn-ea"/>
            </a:endParaRPr>
          </a:p>
        </p:txBody>
      </p:sp>
      <p:grpSp>
        <p:nvGrpSpPr>
          <p:cNvPr id="21" name="组合 20"/>
          <p:cNvGrpSpPr/>
          <p:nvPr/>
        </p:nvGrpSpPr>
        <p:grpSpPr>
          <a:xfrm>
            <a:off x="15443200" y="5389880"/>
            <a:ext cx="3764915" cy="3841750"/>
            <a:chOff x="23070" y="6305"/>
            <a:chExt cx="9208" cy="9396"/>
          </a:xfrm>
        </p:grpSpPr>
        <p:pic>
          <p:nvPicPr>
            <p:cNvPr id="20" name="图片 19"/>
            <p:cNvPicPr>
              <a:picLocks noChangeAspect="1"/>
            </p:cNvPicPr>
            <p:nvPr/>
          </p:nvPicPr>
          <p:blipFill>
            <a:blip r:embed="rId2"/>
            <a:stretch>
              <a:fillRect/>
            </a:stretch>
          </p:blipFill>
          <p:spPr>
            <a:xfrm>
              <a:off x="26910" y="6305"/>
              <a:ext cx="5369" cy="9397"/>
            </a:xfrm>
            <a:prstGeom prst="rect">
              <a:avLst/>
            </a:prstGeom>
          </p:spPr>
        </p:pic>
        <p:pic>
          <p:nvPicPr>
            <p:cNvPr id="8" name="图片 7"/>
            <p:cNvPicPr>
              <a:picLocks noChangeAspect="1"/>
            </p:cNvPicPr>
            <p:nvPr/>
          </p:nvPicPr>
          <p:blipFill>
            <a:blip r:embed="rId3"/>
            <a:stretch>
              <a:fillRect/>
            </a:stretch>
          </p:blipFill>
          <p:spPr>
            <a:xfrm rot="13620000">
              <a:off x="22245" y="9788"/>
              <a:ext cx="5372" cy="3723"/>
            </a:xfrm>
            <a:prstGeom prst="rect">
              <a:avLst/>
            </a:prstGeom>
          </p:spPr>
        </p:pic>
      </p:grpSp>
      <p:pic>
        <p:nvPicPr>
          <p:cNvPr id="22" name="图片 21"/>
          <p:cNvPicPr/>
          <p:nvPr/>
        </p:nvPicPr>
        <p:blipFill>
          <a:blip r:embed="rId1"/>
          <a:stretch>
            <a:fillRect/>
          </a:stretch>
        </p:blipFill>
        <p:spPr>
          <a:xfrm>
            <a:off x="15367000" y="11243945"/>
            <a:ext cx="2028825" cy="2028825"/>
          </a:xfrm>
          <a:prstGeom prst="rect">
            <a:avLst/>
          </a:prstGeom>
          <a:noFill/>
          <a:ln w="9525">
            <a:noFill/>
          </a:ln>
        </p:spPr>
      </p:pic>
      <p:pic>
        <p:nvPicPr>
          <p:cNvPr id="3" name="图片 2"/>
          <p:cNvPicPr>
            <a:picLocks noChangeAspect="1"/>
          </p:cNvPicPr>
          <p:nvPr/>
        </p:nvPicPr>
        <p:blipFill>
          <a:blip r:embed="rId4"/>
          <a:stretch>
            <a:fillRect/>
          </a:stretch>
        </p:blipFill>
        <p:spPr>
          <a:xfrm>
            <a:off x="1889760" y="5577205"/>
            <a:ext cx="5883275" cy="3779520"/>
          </a:xfrm>
          <a:prstGeom prst="rect">
            <a:avLst/>
          </a:prstGeom>
        </p:spPr>
      </p:pic>
      <p:sp>
        <p:nvSpPr>
          <p:cNvPr id="34" name="文本框 33"/>
          <p:cNvSpPr txBox="1"/>
          <p:nvPr/>
        </p:nvSpPr>
        <p:spPr>
          <a:xfrm>
            <a:off x="449580" y="3957955"/>
            <a:ext cx="17705070" cy="1106805"/>
          </a:xfrm>
          <a:prstGeom prst="rect">
            <a:avLst/>
          </a:prstGeom>
          <a:noFill/>
        </p:spPr>
        <p:txBody>
          <a:bodyPr wrap="none" rtlCol="0">
            <a:spAutoFit/>
          </a:bodyPr>
          <a:lstStyle/>
          <a:p>
            <a:r>
              <a:rPr lang="en-US" altLang="zh-CN" sz="6600" b="1">
                <a:solidFill>
                  <a:srgbClr val="FF0000"/>
                </a:solidFill>
                <a:latin typeface="微软雅黑" panose="020B0503020204020204" charset="-122"/>
                <a:ea typeface="微软雅黑" panose="020B0503020204020204" charset="-122"/>
              </a:rPr>
              <a:t>Main Goal:</a:t>
            </a:r>
            <a:r>
              <a:rPr lang="en-US" altLang="zh-CN" sz="6600" b="1">
                <a:solidFill>
                  <a:schemeClr val="tx1"/>
                </a:solidFill>
                <a:latin typeface="微软雅黑" panose="020B0503020204020204" charset="-122"/>
                <a:ea typeface="微软雅黑" panose="020B0503020204020204" charset="-122"/>
              </a:rPr>
              <a:t> </a:t>
            </a:r>
            <a:r>
              <a:rPr lang="en-US" altLang="zh-CN" sz="6600">
                <a:solidFill>
                  <a:schemeClr val="tx1"/>
                </a:solidFill>
                <a:latin typeface="微软雅黑" panose="020B0503020204020204" charset="-122"/>
                <a:ea typeface="微软雅黑" panose="020B0503020204020204" charset="-122"/>
              </a:rPr>
              <a:t>l</a:t>
            </a:r>
            <a:r>
              <a:rPr lang="en-US" altLang="zh-CN" sz="5400">
                <a:solidFill>
                  <a:schemeClr val="tx1"/>
                </a:solidFill>
                <a:latin typeface="微软雅黑" panose="020B0503020204020204" charset="-122"/>
                <a:ea typeface="微软雅黑" panose="020B0503020204020204" charset="-122"/>
              </a:rPr>
              <a:t>ure the sheep and bring it to the cote </a:t>
            </a:r>
            <a:endParaRPr lang="en-US" altLang="zh-CN" sz="5400">
              <a:solidFill>
                <a:schemeClr val="tx1"/>
              </a:solidFill>
              <a:latin typeface="微软雅黑" panose="020B0503020204020204" charset="-122"/>
              <a:ea typeface="微软雅黑" panose="020B0503020204020204" charset="-122"/>
            </a:endParaRPr>
          </a:p>
        </p:txBody>
      </p:sp>
      <p:sp>
        <p:nvSpPr>
          <p:cNvPr id="35" name="文本框 34"/>
          <p:cNvSpPr txBox="1"/>
          <p:nvPr/>
        </p:nvSpPr>
        <p:spPr>
          <a:xfrm>
            <a:off x="449580" y="5389880"/>
            <a:ext cx="9004935" cy="1106805"/>
          </a:xfrm>
          <a:prstGeom prst="rect">
            <a:avLst/>
          </a:prstGeom>
          <a:noFill/>
        </p:spPr>
        <p:txBody>
          <a:bodyPr wrap="none" rtlCol="0">
            <a:spAutoFit/>
          </a:bodyPr>
          <a:lstStyle/>
          <a:p>
            <a:r>
              <a:rPr lang="en-US" altLang="zh-CN" sz="6600" b="1">
                <a:solidFill>
                  <a:srgbClr val="FF0000"/>
                </a:solidFill>
                <a:latin typeface="微软雅黑" panose="020B0503020204020204" charset="-122"/>
                <a:ea typeface="微软雅黑" panose="020B0503020204020204" charset="-122"/>
              </a:rPr>
              <a:t>Platform:</a:t>
            </a:r>
            <a:r>
              <a:rPr lang="en-US" altLang="zh-CN" sz="6600" b="1">
                <a:solidFill>
                  <a:schemeClr val="tx1"/>
                </a:solidFill>
                <a:latin typeface="微软雅黑" panose="020B0503020204020204" charset="-122"/>
                <a:ea typeface="微软雅黑" panose="020B0503020204020204" charset="-122"/>
              </a:rPr>
              <a:t> </a:t>
            </a:r>
            <a:r>
              <a:rPr lang="en-US" altLang="zh-CN" sz="5400">
                <a:solidFill>
                  <a:schemeClr val="tx1"/>
                </a:solidFill>
                <a:latin typeface="微软雅黑" panose="020B0503020204020204" charset="-122"/>
                <a:ea typeface="微软雅黑" panose="020B0503020204020204" charset="-122"/>
              </a:rPr>
              <a:t>PythonMalmo</a:t>
            </a:r>
            <a:endParaRPr lang="en-US" altLang="zh-CN" sz="5400">
              <a:solidFill>
                <a:schemeClr val="tx1"/>
              </a:solidFill>
              <a:latin typeface="微软雅黑" panose="020B0503020204020204" charset="-122"/>
              <a:ea typeface="微软雅黑" panose="020B050302020402020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0.087208 -0.0475985 C -0.140712 -0.0527826 -0.336276 -0.0940624 -0.325326 -0.0521785 C -0.314375 -0.0102936 -0.0966499 0.114406 -0.0323672 0.161778 C 0.0319155 0.209151 -0.00378274 0.184382 -0.0039552 0.184684 " pathEditMode="relative" rAng="0" ptsTypes="">
                                      <p:cBhvr>
                                        <p:cTn id="6" dur="2000" fill="hold"/>
                                        <p:tgtEl>
                                          <p:spTgt spid="21"/>
                                        </p:tgtEl>
                                        <p:attrNameLst>
                                          <p:attrName>ppt_x</p:attrName>
                                          <p:attrName>ppt_y</p:attrName>
                                        </p:attrNameLst>
                                      </p:cBhvr>
                                      <p:rCtr x="-7200" y="10800"/>
                                    </p:animMotion>
                                  </p:childTnLst>
                                </p:cTn>
                              </p:par>
                              <p:par>
                                <p:cTn id="7" presetID="0" presetClass="path" presetSubtype="0" accel="50000" decel="50000" fill="hold" nodeType="withEffect">
                                  <p:stCondLst>
                                    <p:cond delay="500"/>
                                  </p:stCondLst>
                                  <p:childTnLst>
                                    <p:animMotion origin="layout" path="M 0 0 L 0.334792 0.132321 " pathEditMode="relative" rAng="0" ptsTypes="">
                                      <p:cBhvr>
                                        <p:cTn id="8" dur="2000" fill="hold"/>
                                        <p:tgtEl>
                                          <p:spTgt spid="3"/>
                                        </p:tgtEl>
                                        <p:attrNameLst>
                                          <p:attrName>ppt_x</p:attrName>
                                          <p:attrName>ppt_y</p:attrName>
                                        </p:attrNameLst>
                                      </p:cBhvr>
                                      <p:rCtr x="17900" y="7100"/>
                                    </p:animMotion>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4" grpId="1"/>
      <p:bldP spid="35" grpId="0"/>
      <p:bldP spid="35" grpId="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65" name="Picture" descr="Picture"/>
          <p:cNvPicPr>
            <a:picLocks noChangeAspect="1"/>
          </p:cNvPicPr>
          <p:nvPr/>
        </p:nvPicPr>
        <p:blipFill>
          <a:blip r:embed="rId1" cstate="print"/>
          <a:stretch>
            <a:fillRect/>
          </a:stretch>
        </p:blipFill>
        <p:spPr>
          <a:xfrm>
            <a:off x="13384762" y="2237676"/>
            <a:ext cx="8191805" cy="8880005"/>
          </a:xfrm>
          <a:prstGeom prst="rect">
            <a:avLst/>
          </a:prstGeom>
        </p:spPr>
      </p:pic>
      <p:sp>
        <p:nvSpPr>
          <p:cNvPr id="5" name="文本框 4"/>
          <p:cNvSpPr txBox="1"/>
          <p:nvPr/>
        </p:nvSpPr>
        <p:spPr>
          <a:xfrm>
            <a:off x="475550" y="2033462"/>
            <a:ext cx="6568440" cy="1322070"/>
          </a:xfrm>
          <a:prstGeom prst="rect">
            <a:avLst/>
          </a:prstGeom>
          <a:noFill/>
        </p:spPr>
        <p:txBody>
          <a:bodyPr wrap="none" rtlCol="0">
            <a:spAutoFit/>
          </a:bodyPr>
          <a:lstStyle/>
          <a:p>
            <a:r>
              <a:rPr lang="en-US" altLang="zh-CN" sz="8000" dirty="0"/>
              <a:t>Q-learning</a:t>
            </a:r>
            <a:r>
              <a:rPr lang="zh-CN" altLang="en-US" sz="8000" dirty="0"/>
              <a:t>算法</a:t>
            </a:r>
            <a:endParaRPr lang="zh-CN" altLang="en-US" sz="8000" dirty="0"/>
          </a:p>
        </p:txBody>
      </p:sp>
      <p:cxnSp>
        <p:nvCxnSpPr>
          <p:cNvPr id="9" name="直接连接符 8"/>
          <p:cNvCxnSpPr/>
          <p:nvPr/>
        </p:nvCxnSpPr>
        <p:spPr>
          <a:xfrm>
            <a:off x="564" y="1590191"/>
            <a:ext cx="24267306" cy="0"/>
          </a:xfrm>
          <a:prstGeom prst="line">
            <a:avLst/>
          </a:prstGeom>
          <a:ln w="57150"/>
        </p:spPr>
        <p:style>
          <a:lnRef idx="1">
            <a:schemeClr val="dk1"/>
          </a:lnRef>
          <a:fillRef idx="0">
            <a:schemeClr val="dk1"/>
          </a:fillRef>
          <a:effectRef idx="0">
            <a:schemeClr val="dk1"/>
          </a:effectRef>
          <a:fontRef idx="minor">
            <a:schemeClr val="tx1"/>
          </a:fontRef>
        </p:style>
      </p:cxnSp>
      <p:sp>
        <p:nvSpPr>
          <p:cNvPr id="10" name="文本框 9"/>
          <p:cNvSpPr txBox="1"/>
          <p:nvPr/>
        </p:nvSpPr>
        <p:spPr>
          <a:xfrm>
            <a:off x="231059" y="270497"/>
            <a:ext cx="10605279" cy="1106805"/>
          </a:xfrm>
          <a:prstGeom prst="rect">
            <a:avLst/>
          </a:prstGeom>
          <a:noFill/>
        </p:spPr>
        <p:txBody>
          <a:bodyPr wrap="square" rtlCol="0">
            <a:spAutoFit/>
          </a:bodyPr>
          <a:lstStyle/>
          <a:p>
            <a:r>
              <a:rPr lang="zh-CN" altLang="en-US" sz="6600" b="1" dirty="0">
                <a:latin typeface="黑体" panose="02010609060101010101" charset="-122"/>
                <a:ea typeface="黑体" panose="02010609060101010101" charset="-122"/>
              </a:rPr>
              <a:t>算法介绍</a:t>
            </a:r>
            <a:endParaRPr lang="zh-CN" altLang="en-US" sz="6600" b="1" dirty="0">
              <a:latin typeface="黑体" panose="02010609060101010101" charset="-122"/>
              <a:ea typeface="黑体" panose="02010609060101010101" charset="-122"/>
            </a:endParaRPr>
          </a:p>
        </p:txBody>
      </p:sp>
      <p:sp>
        <p:nvSpPr>
          <p:cNvPr id="25" name="文本框 24"/>
          <p:cNvSpPr txBox="1"/>
          <p:nvPr/>
        </p:nvSpPr>
        <p:spPr>
          <a:xfrm>
            <a:off x="15895149" y="419735"/>
            <a:ext cx="2273830" cy="523220"/>
          </a:xfrm>
          <a:prstGeom prst="rect">
            <a:avLst/>
          </a:prstGeom>
          <a:noFill/>
        </p:spPr>
        <p:txBody>
          <a:bodyPr wrap="square" rtlCol="0">
            <a:spAutoFit/>
          </a:bodyPr>
          <a:lstStyle/>
          <a:p>
            <a:pPr>
              <a:buClrTx/>
              <a:buSzTx/>
              <a:buFontTx/>
            </a:pPr>
            <a:r>
              <a:rPr lang="zh-CN" altLang="en-US" sz="2800" dirty="0">
                <a:latin typeface="黑体" panose="02010609060101010101" charset="-122"/>
                <a:ea typeface="黑体" panose="02010609060101010101" charset="-122"/>
                <a:sym typeface="+mn-ea"/>
              </a:rPr>
              <a:t>算法介绍</a:t>
            </a:r>
            <a:endParaRPr lang="zh-CN" altLang="en-US" sz="2800" dirty="0">
              <a:latin typeface="黑体" panose="02010609060101010101" charset="-122"/>
              <a:ea typeface="黑体" panose="02010609060101010101" charset="-122"/>
              <a:sym typeface="+mn-ea"/>
            </a:endParaRPr>
          </a:p>
        </p:txBody>
      </p:sp>
      <p:sp>
        <p:nvSpPr>
          <p:cNvPr id="26" name="文本框 25"/>
          <p:cNvSpPr txBox="1"/>
          <p:nvPr/>
        </p:nvSpPr>
        <p:spPr>
          <a:xfrm>
            <a:off x="21849080" y="433070"/>
            <a:ext cx="2534920" cy="954107"/>
          </a:xfrm>
          <a:prstGeom prst="rect">
            <a:avLst/>
          </a:prstGeom>
          <a:noFill/>
        </p:spPr>
        <p:txBody>
          <a:bodyPr wrap="square" rtlCol="0">
            <a:spAutoFit/>
          </a:bodyPr>
          <a:lstStyle/>
          <a:p>
            <a:pPr>
              <a:buClrTx/>
              <a:buSzTx/>
              <a:buFontTx/>
            </a:pPr>
            <a:r>
              <a:rPr lang="zh-CN" altLang="en-US" sz="2800" b="1" dirty="0">
                <a:latin typeface="黑体" panose="02010609060101010101" charset="-122"/>
                <a:ea typeface="黑体" panose="02010609060101010101" charset="-122"/>
                <a:sym typeface="+mn-ea"/>
              </a:rPr>
              <a:t>算法效果以及分析</a:t>
            </a:r>
            <a:endParaRPr lang="zh-CN" altLang="en-US" sz="2800" b="1" dirty="0">
              <a:latin typeface="黑体" panose="02010609060101010101" charset="-122"/>
              <a:ea typeface="黑体" panose="02010609060101010101" charset="-122"/>
              <a:sym typeface="+mn-ea"/>
            </a:endParaRPr>
          </a:p>
        </p:txBody>
      </p:sp>
      <p:sp>
        <p:nvSpPr>
          <p:cNvPr id="27" name="文本框 26"/>
          <p:cNvSpPr txBox="1"/>
          <p:nvPr/>
        </p:nvSpPr>
        <p:spPr>
          <a:xfrm>
            <a:off x="18891250" y="433070"/>
            <a:ext cx="2383155" cy="523220"/>
          </a:xfrm>
          <a:prstGeom prst="rect">
            <a:avLst/>
          </a:prstGeom>
          <a:noFill/>
        </p:spPr>
        <p:txBody>
          <a:bodyPr wrap="square" rtlCol="0">
            <a:spAutoFit/>
          </a:bodyPr>
          <a:lstStyle/>
          <a:p>
            <a:pPr>
              <a:buClrTx/>
              <a:buSzTx/>
              <a:buFontTx/>
            </a:pPr>
            <a:r>
              <a:rPr lang="zh-CN" altLang="en-US" sz="2800" dirty="0">
                <a:latin typeface="黑体" panose="02010609060101010101" charset="-122"/>
                <a:ea typeface="黑体" panose="02010609060101010101" charset="-122"/>
                <a:sym typeface="+mn-ea"/>
              </a:rPr>
              <a:t>参数设置</a:t>
            </a:r>
            <a:endParaRPr lang="zh-CN" altLang="en-US" sz="2800" dirty="0">
              <a:latin typeface="黑体" panose="02010609060101010101" charset="-122"/>
              <a:ea typeface="黑体" panose="02010609060101010101" charset="-122"/>
              <a:sym typeface="+mn-ea"/>
            </a:endParaRPr>
          </a:p>
        </p:txBody>
      </p:sp>
      <p:sp>
        <p:nvSpPr>
          <p:cNvPr id="28" name="椭圆 27"/>
          <p:cNvSpPr/>
          <p:nvPr/>
        </p:nvSpPr>
        <p:spPr>
          <a:xfrm>
            <a:off x="21575720" y="556889"/>
            <a:ext cx="273672" cy="273672"/>
          </a:xfrm>
          <a:prstGeom prst="ellipse">
            <a:avLst/>
          </a:prstGeom>
          <a:solidFill>
            <a:schemeClr val="bg1"/>
          </a:solidFill>
          <a:ln>
            <a:solidFill>
              <a:srgbClr val="BF1A25"/>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29" name="文本框 28"/>
          <p:cNvSpPr txBox="1"/>
          <p:nvPr/>
        </p:nvSpPr>
        <p:spPr>
          <a:xfrm>
            <a:off x="13029526" y="420370"/>
            <a:ext cx="1730295" cy="521970"/>
          </a:xfrm>
          <a:prstGeom prst="rect">
            <a:avLst/>
          </a:prstGeom>
          <a:noFill/>
        </p:spPr>
        <p:txBody>
          <a:bodyPr wrap="square" rtlCol="0">
            <a:spAutoFit/>
          </a:bodyPr>
          <a:lstStyle/>
          <a:p>
            <a:pPr>
              <a:buClrTx/>
              <a:buSzTx/>
              <a:buFontTx/>
            </a:pPr>
            <a:r>
              <a:rPr lang="zh-CN" altLang="en-US" sz="2800">
                <a:latin typeface="黑体" panose="02010609060101010101" charset="-122"/>
                <a:ea typeface="黑体" panose="02010609060101010101" charset="-122"/>
                <a:sym typeface="+mn-ea"/>
              </a:rPr>
              <a:t>任务背景</a:t>
            </a:r>
            <a:endParaRPr lang="zh-CN" altLang="en-US" sz="2800">
              <a:latin typeface="黑体" panose="02010609060101010101" charset="-122"/>
              <a:ea typeface="黑体" panose="02010609060101010101" charset="-122"/>
              <a:sym typeface="+mn-ea"/>
            </a:endParaRPr>
          </a:p>
        </p:txBody>
      </p:sp>
      <p:sp>
        <p:nvSpPr>
          <p:cNvPr id="30" name="椭圆 29"/>
          <p:cNvSpPr/>
          <p:nvPr/>
        </p:nvSpPr>
        <p:spPr>
          <a:xfrm>
            <a:off x="12552663" y="544189"/>
            <a:ext cx="273672" cy="273672"/>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31" name="椭圆 30"/>
          <p:cNvSpPr/>
          <p:nvPr/>
        </p:nvSpPr>
        <p:spPr>
          <a:xfrm>
            <a:off x="15435430" y="544189"/>
            <a:ext cx="273672" cy="273672"/>
          </a:xfrm>
          <a:prstGeom prst="ellipse">
            <a:avLst/>
          </a:prstGeom>
          <a:solidFill>
            <a:srgbClr val="C00000"/>
          </a:solidFill>
          <a:ln>
            <a:solidFill>
              <a:srgbClr val="BF1A25"/>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32" name="椭圆 31"/>
          <p:cNvSpPr/>
          <p:nvPr/>
        </p:nvSpPr>
        <p:spPr>
          <a:xfrm>
            <a:off x="18617741" y="558794"/>
            <a:ext cx="273672" cy="273672"/>
          </a:xfrm>
          <a:prstGeom prst="ellipse">
            <a:avLst/>
          </a:prstGeom>
          <a:solidFill>
            <a:schemeClr val="bg1"/>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pic>
        <p:nvPicPr>
          <p:cNvPr id="13" name="图片 12"/>
          <p:cNvPicPr>
            <a:picLocks noChangeAspect="1"/>
          </p:cNvPicPr>
          <p:nvPr/>
        </p:nvPicPr>
        <p:blipFill>
          <a:blip r:embed="rId2"/>
          <a:stretch>
            <a:fillRect/>
          </a:stretch>
        </p:blipFill>
        <p:spPr>
          <a:xfrm>
            <a:off x="733425" y="5719445"/>
            <a:ext cx="12651105" cy="3914775"/>
          </a:xfrm>
          <a:prstGeom prst="rect">
            <a:avLst/>
          </a:prstGeom>
        </p:spPr>
      </p:pic>
      <p:sp>
        <p:nvSpPr>
          <p:cNvPr id="14" name="文本框 13"/>
          <p:cNvSpPr txBox="1"/>
          <p:nvPr/>
        </p:nvSpPr>
        <p:spPr>
          <a:xfrm>
            <a:off x="231140" y="4319270"/>
            <a:ext cx="10229215" cy="768350"/>
          </a:xfrm>
          <a:prstGeom prst="rect">
            <a:avLst/>
          </a:prstGeom>
          <a:noFill/>
        </p:spPr>
        <p:txBody>
          <a:bodyPr wrap="square" rtlCol="0">
            <a:spAutoFit/>
          </a:bodyPr>
          <a:lstStyle/>
          <a:p>
            <a:r>
              <a:rPr lang="en-US" altLang="zh-CN" sz="4400"/>
              <a:t>	</a:t>
            </a:r>
            <a:r>
              <a:rPr lang="zh-CN" altLang="en-US" sz="4400" b="1"/>
              <a:t>伪代码：</a:t>
            </a:r>
            <a:endParaRPr lang="zh-CN" altLang="en-US" sz="4400" b="1"/>
          </a:p>
        </p:txBody>
      </p:sp>
      <p:sp>
        <p:nvSpPr>
          <p:cNvPr id="17" name="文本框 16"/>
          <p:cNvSpPr txBox="1"/>
          <p:nvPr/>
        </p:nvSpPr>
        <p:spPr>
          <a:xfrm>
            <a:off x="13639800" y="5087620"/>
            <a:ext cx="10229215" cy="4154170"/>
          </a:xfrm>
          <a:prstGeom prst="rect">
            <a:avLst/>
          </a:prstGeom>
          <a:noFill/>
        </p:spPr>
        <p:txBody>
          <a:bodyPr wrap="square" rtlCol="0">
            <a:spAutoFit/>
          </a:bodyPr>
          <a:lstStyle/>
          <a:p>
            <a:r>
              <a:rPr lang="en-US" altLang="zh-CN" sz="4400"/>
              <a:t>	</a:t>
            </a:r>
            <a:r>
              <a:rPr lang="zh-CN" altLang="en-US" sz="4400"/>
              <a:t>从伪代码中可见，我们主要需要考虑的有对</a:t>
            </a:r>
            <a:r>
              <a:rPr lang="en-US" altLang="zh-CN" sz="4400"/>
              <a:t>R</a:t>
            </a:r>
            <a:r>
              <a:rPr lang="zh-CN" altLang="en-US" sz="4400"/>
              <a:t>的设定以及</a:t>
            </a:r>
            <a:r>
              <a:rPr lang="en-US" altLang="zh-CN" sz="4400"/>
              <a:t>S</a:t>
            </a:r>
            <a:r>
              <a:rPr lang="zh-CN" altLang="en-US" sz="4400"/>
              <a:t>中的参数数量，此外我们还需要考虑一次</a:t>
            </a:r>
            <a:r>
              <a:rPr lang="en-US" altLang="zh-CN" sz="4400"/>
              <a:t>loop</a:t>
            </a:r>
            <a:r>
              <a:rPr lang="zh-CN" altLang="en-US" sz="4400"/>
              <a:t>到下一次</a:t>
            </a:r>
            <a:r>
              <a:rPr lang="en-US" altLang="zh-CN" sz="4400"/>
              <a:t>loop</a:t>
            </a:r>
            <a:r>
              <a:rPr lang="zh-CN" altLang="en-US" sz="4400"/>
              <a:t>的时间，即</a:t>
            </a:r>
            <a:r>
              <a:rPr lang="en-US" altLang="zh-CN" sz="4400"/>
              <a:t>Q</a:t>
            </a:r>
            <a:r>
              <a:rPr lang="zh-CN" altLang="en-US" sz="4400"/>
              <a:t>表更新的频率（给出动作的频率），过快的频率会导致角色可能一瞬间冲到终点。</a:t>
            </a:r>
            <a:endParaRPr lang="zh-CN" altLang="en-US" sz="440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65" name="Picture" descr="Picture"/>
          <p:cNvPicPr>
            <a:picLocks noChangeAspect="1"/>
          </p:cNvPicPr>
          <p:nvPr/>
        </p:nvPicPr>
        <p:blipFill>
          <a:blip r:embed="rId1" cstate="print"/>
          <a:stretch>
            <a:fillRect/>
          </a:stretch>
        </p:blipFill>
        <p:spPr>
          <a:xfrm>
            <a:off x="13384762" y="2330982"/>
            <a:ext cx="8191805" cy="8880005"/>
          </a:xfrm>
          <a:prstGeom prst="rect">
            <a:avLst/>
          </a:prstGeom>
        </p:spPr>
      </p:pic>
      <p:sp>
        <p:nvSpPr>
          <p:cNvPr id="5" name="文本框 4"/>
          <p:cNvSpPr txBox="1"/>
          <p:nvPr/>
        </p:nvSpPr>
        <p:spPr>
          <a:xfrm>
            <a:off x="475615" y="2033270"/>
            <a:ext cx="12077065" cy="1322070"/>
          </a:xfrm>
          <a:prstGeom prst="rect">
            <a:avLst/>
          </a:prstGeom>
          <a:noFill/>
        </p:spPr>
        <p:txBody>
          <a:bodyPr wrap="square" rtlCol="0">
            <a:spAutoFit/>
          </a:bodyPr>
          <a:lstStyle/>
          <a:p>
            <a:r>
              <a:rPr lang="en-US" sz="8000" dirty="0"/>
              <a:t>Q</a:t>
            </a:r>
            <a:r>
              <a:rPr lang="zh-CN" altLang="en-US" sz="8000" dirty="0"/>
              <a:t>表更新方式</a:t>
            </a:r>
            <a:endParaRPr lang="zh-CN" altLang="en-US" sz="8000" dirty="0"/>
          </a:p>
        </p:txBody>
      </p:sp>
      <p:cxnSp>
        <p:nvCxnSpPr>
          <p:cNvPr id="9" name="直接连接符 8"/>
          <p:cNvCxnSpPr/>
          <p:nvPr/>
        </p:nvCxnSpPr>
        <p:spPr>
          <a:xfrm>
            <a:off x="564" y="1590191"/>
            <a:ext cx="24267306" cy="0"/>
          </a:xfrm>
          <a:prstGeom prst="line">
            <a:avLst/>
          </a:prstGeom>
          <a:ln w="57150"/>
        </p:spPr>
        <p:style>
          <a:lnRef idx="1">
            <a:schemeClr val="dk1"/>
          </a:lnRef>
          <a:fillRef idx="0">
            <a:schemeClr val="dk1"/>
          </a:fillRef>
          <a:effectRef idx="0">
            <a:schemeClr val="dk1"/>
          </a:effectRef>
          <a:fontRef idx="minor">
            <a:schemeClr val="tx1"/>
          </a:fontRef>
        </p:style>
      </p:cxnSp>
      <p:sp>
        <p:nvSpPr>
          <p:cNvPr id="10" name="文本框 9"/>
          <p:cNvSpPr txBox="1"/>
          <p:nvPr/>
        </p:nvSpPr>
        <p:spPr>
          <a:xfrm>
            <a:off x="231059" y="270497"/>
            <a:ext cx="10605279" cy="1106805"/>
          </a:xfrm>
          <a:prstGeom prst="rect">
            <a:avLst/>
          </a:prstGeom>
          <a:noFill/>
        </p:spPr>
        <p:txBody>
          <a:bodyPr wrap="square" rtlCol="0">
            <a:spAutoFit/>
          </a:bodyPr>
          <a:lstStyle/>
          <a:p>
            <a:r>
              <a:rPr lang="zh-CN" altLang="en-US" sz="6600" b="1" dirty="0">
                <a:latin typeface="黑体" panose="02010609060101010101" charset="-122"/>
                <a:ea typeface="黑体" panose="02010609060101010101" charset="-122"/>
              </a:rPr>
              <a:t>参数设置</a:t>
            </a:r>
            <a:endParaRPr lang="zh-CN" altLang="en-US" sz="6600" b="1" dirty="0">
              <a:latin typeface="黑体" panose="02010609060101010101" charset="-122"/>
              <a:ea typeface="黑体" panose="02010609060101010101" charset="-122"/>
            </a:endParaRPr>
          </a:p>
        </p:txBody>
      </p:sp>
      <p:sp>
        <p:nvSpPr>
          <p:cNvPr id="25" name="文本框 24"/>
          <p:cNvSpPr txBox="1"/>
          <p:nvPr/>
        </p:nvSpPr>
        <p:spPr>
          <a:xfrm>
            <a:off x="15895149" y="419735"/>
            <a:ext cx="2273830" cy="523220"/>
          </a:xfrm>
          <a:prstGeom prst="rect">
            <a:avLst/>
          </a:prstGeom>
          <a:noFill/>
        </p:spPr>
        <p:txBody>
          <a:bodyPr wrap="square" rtlCol="0">
            <a:spAutoFit/>
          </a:bodyPr>
          <a:lstStyle/>
          <a:p>
            <a:pPr>
              <a:buClrTx/>
              <a:buSzTx/>
              <a:buFontTx/>
            </a:pPr>
            <a:r>
              <a:rPr lang="zh-CN" altLang="en-US" sz="2800" dirty="0">
                <a:latin typeface="黑体" panose="02010609060101010101" charset="-122"/>
                <a:ea typeface="黑体" panose="02010609060101010101" charset="-122"/>
                <a:sym typeface="+mn-ea"/>
              </a:rPr>
              <a:t>算法介绍</a:t>
            </a:r>
            <a:endParaRPr lang="zh-CN" altLang="en-US" sz="2800" dirty="0">
              <a:latin typeface="黑体" panose="02010609060101010101" charset="-122"/>
              <a:ea typeface="黑体" panose="02010609060101010101" charset="-122"/>
              <a:sym typeface="+mn-ea"/>
            </a:endParaRPr>
          </a:p>
        </p:txBody>
      </p:sp>
      <p:sp>
        <p:nvSpPr>
          <p:cNvPr id="26" name="文本框 25"/>
          <p:cNvSpPr txBox="1"/>
          <p:nvPr/>
        </p:nvSpPr>
        <p:spPr>
          <a:xfrm>
            <a:off x="21849080" y="433070"/>
            <a:ext cx="2534920" cy="954107"/>
          </a:xfrm>
          <a:prstGeom prst="rect">
            <a:avLst/>
          </a:prstGeom>
          <a:noFill/>
        </p:spPr>
        <p:txBody>
          <a:bodyPr wrap="square" rtlCol="0">
            <a:spAutoFit/>
          </a:bodyPr>
          <a:lstStyle/>
          <a:p>
            <a:pPr>
              <a:buClrTx/>
              <a:buSzTx/>
              <a:buFontTx/>
            </a:pPr>
            <a:r>
              <a:rPr lang="zh-CN" altLang="en-US" sz="2800" dirty="0">
                <a:latin typeface="黑体" panose="02010609060101010101" charset="-122"/>
                <a:ea typeface="黑体" panose="02010609060101010101" charset="-122"/>
                <a:sym typeface="+mn-ea"/>
              </a:rPr>
              <a:t>算法效果及分析</a:t>
            </a:r>
            <a:endParaRPr lang="zh-CN" altLang="en-US" sz="2800" dirty="0">
              <a:latin typeface="黑体" panose="02010609060101010101" charset="-122"/>
              <a:ea typeface="黑体" panose="02010609060101010101" charset="-122"/>
              <a:sym typeface="+mn-ea"/>
            </a:endParaRPr>
          </a:p>
        </p:txBody>
      </p:sp>
      <p:sp>
        <p:nvSpPr>
          <p:cNvPr id="27" name="文本框 26"/>
          <p:cNvSpPr txBox="1"/>
          <p:nvPr/>
        </p:nvSpPr>
        <p:spPr>
          <a:xfrm>
            <a:off x="18891250" y="433070"/>
            <a:ext cx="2383155" cy="523220"/>
          </a:xfrm>
          <a:prstGeom prst="rect">
            <a:avLst/>
          </a:prstGeom>
          <a:noFill/>
        </p:spPr>
        <p:txBody>
          <a:bodyPr wrap="square" rtlCol="0">
            <a:spAutoFit/>
          </a:bodyPr>
          <a:lstStyle/>
          <a:p>
            <a:pPr>
              <a:buClrTx/>
              <a:buSzTx/>
              <a:buFontTx/>
            </a:pPr>
            <a:r>
              <a:rPr lang="zh-CN" altLang="en-US" sz="2800" dirty="0">
                <a:latin typeface="黑体" panose="02010609060101010101" charset="-122"/>
                <a:ea typeface="黑体" panose="02010609060101010101" charset="-122"/>
                <a:sym typeface="+mn-ea"/>
              </a:rPr>
              <a:t>参数设置</a:t>
            </a:r>
            <a:endParaRPr lang="zh-CN" altLang="en-US" sz="2800" dirty="0">
              <a:latin typeface="黑体" panose="02010609060101010101" charset="-122"/>
              <a:ea typeface="黑体" panose="02010609060101010101" charset="-122"/>
              <a:sym typeface="+mn-ea"/>
            </a:endParaRPr>
          </a:p>
        </p:txBody>
      </p:sp>
      <p:sp>
        <p:nvSpPr>
          <p:cNvPr id="28" name="椭圆 27"/>
          <p:cNvSpPr/>
          <p:nvPr/>
        </p:nvSpPr>
        <p:spPr>
          <a:xfrm>
            <a:off x="21575720" y="556889"/>
            <a:ext cx="273672" cy="273672"/>
          </a:xfrm>
          <a:prstGeom prst="ellipse">
            <a:avLst/>
          </a:prstGeom>
          <a:solidFill>
            <a:schemeClr val="bg1"/>
          </a:solidFill>
          <a:ln>
            <a:solidFill>
              <a:srgbClr val="BF1A25"/>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29" name="文本框 28"/>
          <p:cNvSpPr txBox="1"/>
          <p:nvPr/>
        </p:nvSpPr>
        <p:spPr>
          <a:xfrm>
            <a:off x="13029526" y="420370"/>
            <a:ext cx="1730295" cy="521970"/>
          </a:xfrm>
          <a:prstGeom prst="rect">
            <a:avLst/>
          </a:prstGeom>
          <a:noFill/>
        </p:spPr>
        <p:txBody>
          <a:bodyPr wrap="square" rtlCol="0">
            <a:spAutoFit/>
          </a:bodyPr>
          <a:lstStyle/>
          <a:p>
            <a:pPr>
              <a:buClrTx/>
              <a:buSzTx/>
              <a:buFontTx/>
            </a:pPr>
            <a:r>
              <a:rPr lang="zh-CN" altLang="en-US" sz="2800">
                <a:latin typeface="黑体" panose="02010609060101010101" charset="-122"/>
                <a:ea typeface="黑体" panose="02010609060101010101" charset="-122"/>
                <a:sym typeface="+mn-ea"/>
              </a:rPr>
              <a:t>任务背景</a:t>
            </a:r>
            <a:endParaRPr lang="zh-CN" altLang="en-US" sz="2800">
              <a:latin typeface="黑体" panose="02010609060101010101" charset="-122"/>
              <a:ea typeface="黑体" panose="02010609060101010101" charset="-122"/>
              <a:sym typeface="+mn-ea"/>
            </a:endParaRPr>
          </a:p>
        </p:txBody>
      </p:sp>
      <p:sp>
        <p:nvSpPr>
          <p:cNvPr id="30" name="椭圆 29"/>
          <p:cNvSpPr/>
          <p:nvPr/>
        </p:nvSpPr>
        <p:spPr>
          <a:xfrm>
            <a:off x="12552663" y="544189"/>
            <a:ext cx="273672" cy="273672"/>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31" name="椭圆 30"/>
          <p:cNvSpPr/>
          <p:nvPr/>
        </p:nvSpPr>
        <p:spPr>
          <a:xfrm>
            <a:off x="15435430" y="544189"/>
            <a:ext cx="273672" cy="273672"/>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32" name="椭圆 31"/>
          <p:cNvSpPr/>
          <p:nvPr/>
        </p:nvSpPr>
        <p:spPr>
          <a:xfrm>
            <a:off x="18617741" y="558794"/>
            <a:ext cx="273672" cy="273672"/>
          </a:xfrm>
          <a:prstGeom prst="ellipse">
            <a:avLst/>
          </a:prstGeom>
          <a:solidFill>
            <a:srgbClr val="C0000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17" name="文本框 16"/>
          <p:cNvSpPr txBox="1"/>
          <p:nvPr/>
        </p:nvSpPr>
        <p:spPr>
          <a:xfrm>
            <a:off x="607060" y="4780915"/>
            <a:ext cx="16637000" cy="3476625"/>
          </a:xfrm>
          <a:prstGeom prst="rect">
            <a:avLst/>
          </a:prstGeom>
          <a:noFill/>
        </p:spPr>
        <p:txBody>
          <a:bodyPr wrap="square" rtlCol="0">
            <a:spAutoFit/>
          </a:bodyPr>
          <a:lstStyle/>
          <a:p>
            <a:r>
              <a:rPr lang="zh-CN" altLang="en-US" sz="4400" dirty="0"/>
              <a:t>初始化</a:t>
            </a:r>
            <a:r>
              <a:rPr lang="en-US" altLang="zh-CN" sz="4400" dirty="0"/>
              <a:t>reward</a:t>
            </a:r>
            <a:r>
              <a:rPr lang="zh-CN" altLang="en-US" sz="4400" dirty="0"/>
              <a:t>为</a:t>
            </a:r>
            <a:r>
              <a:rPr lang="en-US" altLang="zh-CN" sz="4400" dirty="0"/>
              <a:t>1	</a:t>
            </a:r>
            <a:endParaRPr lang="en-US" altLang="zh-CN" sz="4400" dirty="0"/>
          </a:p>
          <a:p>
            <a:r>
              <a:rPr lang="en-US" altLang="zh-CN" sz="4400" dirty="0"/>
              <a:t>1.</a:t>
            </a:r>
            <a:r>
              <a:rPr lang="zh-CN" altLang="en-US" sz="4400" dirty="0"/>
              <a:t>判断此时是否被击中，被击中则会返回</a:t>
            </a:r>
            <a:r>
              <a:rPr lang="en-US" altLang="zh-CN" sz="4400" dirty="0"/>
              <a:t>reward-10</a:t>
            </a:r>
            <a:r>
              <a:rPr lang="zh-CN" altLang="en-US" sz="4400" dirty="0">
                <a:ea typeface="宋体" panose="02010600030101010101" pitchFamily="2" charset="-122"/>
              </a:rPr>
              <a:t>，成功标志</a:t>
            </a:r>
            <a:r>
              <a:rPr lang="en-US" altLang="zh-CN" sz="4400" dirty="0">
                <a:ea typeface="宋体" panose="02010600030101010101" pitchFamily="2" charset="-122"/>
              </a:rPr>
              <a:t>False</a:t>
            </a:r>
            <a:endParaRPr lang="en-US" altLang="zh-CN" sz="4400" dirty="0"/>
          </a:p>
          <a:p>
            <a:r>
              <a:rPr lang="en-US" altLang="zh-CN" sz="4400" dirty="0"/>
              <a:t>2.</a:t>
            </a:r>
            <a:r>
              <a:rPr lang="zh-CN" altLang="en-US" sz="4400" dirty="0"/>
              <a:t>若没被击中，</a:t>
            </a:r>
            <a:r>
              <a:rPr lang="en-US" altLang="zh-CN" sz="4400" dirty="0"/>
              <a:t>reward+10</a:t>
            </a:r>
            <a:r>
              <a:rPr lang="zh-CN" altLang="en-US" sz="4400" dirty="0">
                <a:ea typeface="宋体" panose="02010600030101010101" pitchFamily="2" charset="-122"/>
              </a:rPr>
              <a:t>，成功标志</a:t>
            </a:r>
            <a:r>
              <a:rPr lang="en-US" altLang="zh-CN" sz="4400" dirty="0">
                <a:ea typeface="宋体" panose="02010600030101010101" pitchFamily="2" charset="-122"/>
              </a:rPr>
              <a:t>True</a:t>
            </a:r>
            <a:endParaRPr lang="en-US" altLang="zh-CN" sz="4400" dirty="0">
              <a:ea typeface="宋体" panose="02010600030101010101" pitchFamily="2" charset="-122"/>
            </a:endParaRPr>
          </a:p>
          <a:p>
            <a:r>
              <a:rPr lang="en-US" altLang="zh-CN" sz="4400" dirty="0">
                <a:ea typeface="宋体" panose="02010600030101010101" pitchFamily="2" charset="-122"/>
              </a:rPr>
              <a:t>3.</a:t>
            </a:r>
            <a:r>
              <a:rPr lang="zh-CN" altLang="en-US" sz="4400" dirty="0">
                <a:ea typeface="宋体" panose="02010600030101010101" pitchFamily="2" charset="-122"/>
              </a:rPr>
              <a:t>如果前一步动作为暂停，</a:t>
            </a:r>
            <a:r>
              <a:rPr lang="en-US" altLang="zh-CN" sz="4400" dirty="0">
                <a:ea typeface="宋体" panose="02010600030101010101" pitchFamily="2" charset="-122"/>
              </a:rPr>
              <a:t>reward*0.8</a:t>
            </a:r>
            <a:endParaRPr lang="en-US" altLang="zh-CN" sz="4400" dirty="0">
              <a:ea typeface="宋体" panose="02010600030101010101" pitchFamily="2" charset="-122"/>
            </a:endParaRPr>
          </a:p>
          <a:p>
            <a:r>
              <a:rPr lang="en-US" altLang="zh-CN" sz="4400" dirty="0">
                <a:ea typeface="宋体" panose="02010600030101010101" pitchFamily="2" charset="-122"/>
              </a:rPr>
              <a:t>4.</a:t>
            </a:r>
            <a:r>
              <a:rPr lang="zh-CN" altLang="en-US" sz="4400" dirty="0">
                <a:ea typeface="宋体" panose="02010600030101010101" pitchFamily="2" charset="-122"/>
              </a:rPr>
              <a:t>如果成功躲避过弓箭，</a:t>
            </a:r>
            <a:r>
              <a:rPr lang="en-US" altLang="zh-CN" sz="4400" dirty="0">
                <a:ea typeface="宋体" panose="02010600030101010101" pitchFamily="2" charset="-122"/>
              </a:rPr>
              <a:t>reward+=20</a:t>
            </a:r>
            <a:endParaRPr lang="en-US" altLang="zh-CN" sz="4400" dirty="0">
              <a:ea typeface="宋体" panose="02010600030101010101" pitchFamily="2" charset="-122"/>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65" name="Picture" descr="Picture"/>
          <p:cNvPicPr>
            <a:picLocks noChangeAspect="1"/>
          </p:cNvPicPr>
          <p:nvPr/>
        </p:nvPicPr>
        <p:blipFill>
          <a:blip r:embed="rId1" cstate="print"/>
          <a:stretch>
            <a:fillRect/>
          </a:stretch>
        </p:blipFill>
        <p:spPr>
          <a:xfrm>
            <a:off x="13384762" y="2237676"/>
            <a:ext cx="8191805" cy="8880005"/>
          </a:xfrm>
          <a:prstGeom prst="rect">
            <a:avLst/>
          </a:prstGeom>
        </p:spPr>
      </p:pic>
      <p:sp>
        <p:nvSpPr>
          <p:cNvPr id="5" name="文本框 4"/>
          <p:cNvSpPr txBox="1"/>
          <p:nvPr/>
        </p:nvSpPr>
        <p:spPr>
          <a:xfrm>
            <a:off x="475615" y="2033270"/>
            <a:ext cx="12077065" cy="1322070"/>
          </a:xfrm>
          <a:prstGeom prst="rect">
            <a:avLst/>
          </a:prstGeom>
          <a:noFill/>
        </p:spPr>
        <p:txBody>
          <a:bodyPr wrap="square" rtlCol="0">
            <a:spAutoFit/>
          </a:bodyPr>
          <a:lstStyle/>
          <a:p>
            <a:r>
              <a:rPr lang="zh-CN" altLang="en-US" sz="8000" dirty="0"/>
              <a:t>主要函数以及参数设置</a:t>
            </a:r>
            <a:endParaRPr lang="zh-CN" altLang="en-US" sz="8000" dirty="0"/>
          </a:p>
        </p:txBody>
      </p:sp>
      <p:cxnSp>
        <p:nvCxnSpPr>
          <p:cNvPr id="9" name="直接连接符 8"/>
          <p:cNvCxnSpPr/>
          <p:nvPr/>
        </p:nvCxnSpPr>
        <p:spPr>
          <a:xfrm>
            <a:off x="564" y="1590191"/>
            <a:ext cx="24267306" cy="0"/>
          </a:xfrm>
          <a:prstGeom prst="line">
            <a:avLst/>
          </a:prstGeom>
          <a:ln w="57150"/>
        </p:spPr>
        <p:style>
          <a:lnRef idx="1">
            <a:schemeClr val="dk1"/>
          </a:lnRef>
          <a:fillRef idx="0">
            <a:schemeClr val="dk1"/>
          </a:fillRef>
          <a:effectRef idx="0">
            <a:schemeClr val="dk1"/>
          </a:effectRef>
          <a:fontRef idx="minor">
            <a:schemeClr val="tx1"/>
          </a:fontRef>
        </p:style>
      </p:cxnSp>
      <p:sp>
        <p:nvSpPr>
          <p:cNvPr id="10" name="文本框 9"/>
          <p:cNvSpPr txBox="1"/>
          <p:nvPr/>
        </p:nvSpPr>
        <p:spPr>
          <a:xfrm>
            <a:off x="231059" y="270497"/>
            <a:ext cx="10605279" cy="1106805"/>
          </a:xfrm>
          <a:prstGeom prst="rect">
            <a:avLst/>
          </a:prstGeom>
          <a:noFill/>
        </p:spPr>
        <p:txBody>
          <a:bodyPr wrap="square" rtlCol="0">
            <a:spAutoFit/>
          </a:bodyPr>
          <a:lstStyle/>
          <a:p>
            <a:r>
              <a:rPr lang="zh-CN" altLang="en-US" sz="6600" b="1" dirty="0">
                <a:latin typeface="黑体" panose="02010609060101010101" charset="-122"/>
                <a:ea typeface="黑体" panose="02010609060101010101" charset="-122"/>
              </a:rPr>
              <a:t>参数设置</a:t>
            </a:r>
            <a:endParaRPr lang="zh-CN" altLang="en-US" sz="6600" b="1" dirty="0">
              <a:latin typeface="黑体" panose="02010609060101010101" charset="-122"/>
              <a:ea typeface="黑体" panose="02010609060101010101" charset="-122"/>
            </a:endParaRPr>
          </a:p>
        </p:txBody>
      </p:sp>
      <p:sp>
        <p:nvSpPr>
          <p:cNvPr id="25" name="文本框 24"/>
          <p:cNvSpPr txBox="1"/>
          <p:nvPr/>
        </p:nvSpPr>
        <p:spPr>
          <a:xfrm>
            <a:off x="15895149" y="419735"/>
            <a:ext cx="2273830" cy="523220"/>
          </a:xfrm>
          <a:prstGeom prst="rect">
            <a:avLst/>
          </a:prstGeom>
          <a:noFill/>
        </p:spPr>
        <p:txBody>
          <a:bodyPr wrap="square" rtlCol="0">
            <a:spAutoFit/>
          </a:bodyPr>
          <a:lstStyle/>
          <a:p>
            <a:pPr>
              <a:buClrTx/>
              <a:buSzTx/>
              <a:buFontTx/>
            </a:pPr>
            <a:r>
              <a:rPr lang="zh-CN" altLang="en-US" sz="2800" dirty="0">
                <a:latin typeface="黑体" panose="02010609060101010101" charset="-122"/>
                <a:ea typeface="黑体" panose="02010609060101010101" charset="-122"/>
                <a:sym typeface="+mn-ea"/>
              </a:rPr>
              <a:t>算法介绍</a:t>
            </a:r>
            <a:endParaRPr lang="zh-CN" altLang="en-US" sz="2800" dirty="0">
              <a:latin typeface="黑体" panose="02010609060101010101" charset="-122"/>
              <a:ea typeface="黑体" panose="02010609060101010101" charset="-122"/>
              <a:sym typeface="+mn-ea"/>
            </a:endParaRPr>
          </a:p>
        </p:txBody>
      </p:sp>
      <p:sp>
        <p:nvSpPr>
          <p:cNvPr id="26" name="文本框 25"/>
          <p:cNvSpPr txBox="1"/>
          <p:nvPr/>
        </p:nvSpPr>
        <p:spPr>
          <a:xfrm>
            <a:off x="21849080" y="433070"/>
            <a:ext cx="2534920" cy="954107"/>
          </a:xfrm>
          <a:prstGeom prst="rect">
            <a:avLst/>
          </a:prstGeom>
          <a:noFill/>
        </p:spPr>
        <p:txBody>
          <a:bodyPr wrap="square" rtlCol="0">
            <a:spAutoFit/>
          </a:bodyPr>
          <a:lstStyle/>
          <a:p>
            <a:pPr>
              <a:buClrTx/>
              <a:buSzTx/>
              <a:buFontTx/>
            </a:pPr>
            <a:r>
              <a:rPr lang="zh-CN" altLang="en-US" sz="2800" b="1" dirty="0">
                <a:latin typeface="黑体" panose="02010609060101010101" charset="-122"/>
                <a:ea typeface="黑体" panose="02010609060101010101" charset="-122"/>
                <a:sym typeface="+mn-ea"/>
              </a:rPr>
              <a:t>算法效果及分析</a:t>
            </a:r>
            <a:endParaRPr lang="zh-CN" altLang="en-US" sz="2800" b="1" dirty="0">
              <a:latin typeface="黑体" panose="02010609060101010101" charset="-122"/>
              <a:ea typeface="黑体" panose="02010609060101010101" charset="-122"/>
              <a:sym typeface="+mn-ea"/>
            </a:endParaRPr>
          </a:p>
        </p:txBody>
      </p:sp>
      <p:sp>
        <p:nvSpPr>
          <p:cNvPr id="27" name="文本框 26"/>
          <p:cNvSpPr txBox="1"/>
          <p:nvPr/>
        </p:nvSpPr>
        <p:spPr>
          <a:xfrm>
            <a:off x="18891250" y="433070"/>
            <a:ext cx="2383155" cy="523220"/>
          </a:xfrm>
          <a:prstGeom prst="rect">
            <a:avLst/>
          </a:prstGeom>
          <a:noFill/>
        </p:spPr>
        <p:txBody>
          <a:bodyPr wrap="square" rtlCol="0">
            <a:spAutoFit/>
          </a:bodyPr>
          <a:lstStyle/>
          <a:p>
            <a:pPr>
              <a:buClrTx/>
              <a:buSzTx/>
              <a:buFontTx/>
            </a:pPr>
            <a:r>
              <a:rPr lang="zh-CN" altLang="en-US" sz="2800" dirty="0">
                <a:latin typeface="黑体" panose="02010609060101010101" charset="-122"/>
                <a:ea typeface="黑体" panose="02010609060101010101" charset="-122"/>
                <a:sym typeface="+mn-ea"/>
              </a:rPr>
              <a:t>参数设置</a:t>
            </a:r>
            <a:endParaRPr lang="zh-CN" altLang="en-US" sz="2800" dirty="0">
              <a:latin typeface="黑体" panose="02010609060101010101" charset="-122"/>
              <a:ea typeface="黑体" panose="02010609060101010101" charset="-122"/>
              <a:sym typeface="+mn-ea"/>
            </a:endParaRPr>
          </a:p>
        </p:txBody>
      </p:sp>
      <p:sp>
        <p:nvSpPr>
          <p:cNvPr id="28" name="椭圆 27"/>
          <p:cNvSpPr/>
          <p:nvPr/>
        </p:nvSpPr>
        <p:spPr>
          <a:xfrm>
            <a:off x="21575720" y="556889"/>
            <a:ext cx="273672" cy="273672"/>
          </a:xfrm>
          <a:prstGeom prst="ellipse">
            <a:avLst/>
          </a:prstGeom>
          <a:solidFill>
            <a:schemeClr val="bg1"/>
          </a:solidFill>
          <a:ln>
            <a:solidFill>
              <a:srgbClr val="BF1A25"/>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29" name="文本框 28"/>
          <p:cNvSpPr txBox="1"/>
          <p:nvPr/>
        </p:nvSpPr>
        <p:spPr>
          <a:xfrm>
            <a:off x="13029526" y="420370"/>
            <a:ext cx="1730295" cy="521970"/>
          </a:xfrm>
          <a:prstGeom prst="rect">
            <a:avLst/>
          </a:prstGeom>
          <a:noFill/>
        </p:spPr>
        <p:txBody>
          <a:bodyPr wrap="square" rtlCol="0">
            <a:spAutoFit/>
          </a:bodyPr>
          <a:lstStyle/>
          <a:p>
            <a:pPr>
              <a:buClrTx/>
              <a:buSzTx/>
              <a:buFontTx/>
            </a:pPr>
            <a:r>
              <a:rPr lang="zh-CN" altLang="en-US" sz="2800">
                <a:latin typeface="黑体" panose="02010609060101010101" charset="-122"/>
                <a:ea typeface="黑体" panose="02010609060101010101" charset="-122"/>
                <a:sym typeface="+mn-ea"/>
              </a:rPr>
              <a:t>任务背景</a:t>
            </a:r>
            <a:endParaRPr lang="zh-CN" altLang="en-US" sz="2800">
              <a:latin typeface="黑体" panose="02010609060101010101" charset="-122"/>
              <a:ea typeface="黑体" panose="02010609060101010101" charset="-122"/>
              <a:sym typeface="+mn-ea"/>
            </a:endParaRPr>
          </a:p>
        </p:txBody>
      </p:sp>
      <p:sp>
        <p:nvSpPr>
          <p:cNvPr id="30" name="椭圆 29"/>
          <p:cNvSpPr/>
          <p:nvPr/>
        </p:nvSpPr>
        <p:spPr>
          <a:xfrm>
            <a:off x="12552663" y="544189"/>
            <a:ext cx="273672" cy="273672"/>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31" name="椭圆 30"/>
          <p:cNvSpPr/>
          <p:nvPr/>
        </p:nvSpPr>
        <p:spPr>
          <a:xfrm>
            <a:off x="15435430" y="544189"/>
            <a:ext cx="273672" cy="273672"/>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32" name="椭圆 31"/>
          <p:cNvSpPr/>
          <p:nvPr/>
        </p:nvSpPr>
        <p:spPr>
          <a:xfrm>
            <a:off x="18617741" y="558794"/>
            <a:ext cx="273672" cy="273672"/>
          </a:xfrm>
          <a:prstGeom prst="ellipse">
            <a:avLst/>
          </a:prstGeom>
          <a:solidFill>
            <a:srgbClr val="C0000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17" name="文本框 16"/>
          <p:cNvSpPr txBox="1"/>
          <p:nvPr/>
        </p:nvSpPr>
        <p:spPr>
          <a:xfrm>
            <a:off x="607060" y="3798418"/>
            <a:ext cx="18010681" cy="3477875"/>
          </a:xfrm>
          <a:prstGeom prst="rect">
            <a:avLst/>
          </a:prstGeom>
          <a:noFill/>
        </p:spPr>
        <p:txBody>
          <a:bodyPr wrap="square" rtlCol="0">
            <a:spAutoFit/>
          </a:bodyPr>
          <a:lstStyle/>
          <a:p>
            <a:r>
              <a:rPr lang="zh-CN" altLang="en-US" sz="4400" dirty="0"/>
              <a:t>参数：</a:t>
            </a:r>
            <a:endParaRPr lang="en-US" altLang="zh-CN" sz="4400" dirty="0"/>
          </a:p>
          <a:p>
            <a:r>
              <a:rPr lang="en-US" altLang="zh-CN" sz="4400" dirty="0" err="1"/>
              <a:t>self.alpha</a:t>
            </a:r>
            <a:r>
              <a:rPr lang="en-US" altLang="zh-CN" sz="4400" dirty="0"/>
              <a:t> </a:t>
            </a:r>
            <a:r>
              <a:rPr lang="zh-CN" altLang="en-US" sz="4400" dirty="0"/>
              <a:t>学习率：</a:t>
            </a:r>
            <a:r>
              <a:rPr lang="en-US" altLang="zh-CN" sz="4400" dirty="0"/>
              <a:t>0.5 </a:t>
            </a:r>
            <a:r>
              <a:rPr lang="zh-CN" altLang="en-US" sz="4400" dirty="0"/>
              <a:t>尝试了</a:t>
            </a:r>
            <a:r>
              <a:rPr lang="en-US" altLang="zh-CN" sz="4400" dirty="0"/>
              <a:t>0.25</a:t>
            </a:r>
            <a:r>
              <a:rPr lang="zh-CN" altLang="en-US" sz="4400" dirty="0"/>
              <a:t>，</a:t>
            </a:r>
            <a:r>
              <a:rPr lang="en-US" altLang="zh-CN" sz="4400" dirty="0"/>
              <a:t>0.5</a:t>
            </a:r>
            <a:r>
              <a:rPr lang="zh-CN" altLang="en-US" sz="4400" dirty="0"/>
              <a:t>，</a:t>
            </a:r>
            <a:r>
              <a:rPr lang="en-US" altLang="zh-CN" sz="4400" dirty="0"/>
              <a:t>1 </a:t>
            </a:r>
            <a:r>
              <a:rPr lang="zh-CN" altLang="en-US" sz="4400" dirty="0"/>
              <a:t>其中</a:t>
            </a:r>
            <a:r>
              <a:rPr lang="en-US" altLang="zh-CN" sz="4400" dirty="0"/>
              <a:t>0.5</a:t>
            </a:r>
            <a:r>
              <a:rPr lang="zh-CN" altLang="en-US" sz="4400" dirty="0"/>
              <a:t>效果最好</a:t>
            </a:r>
            <a:endParaRPr lang="en-US" altLang="zh-CN" sz="4400" dirty="0"/>
          </a:p>
          <a:p>
            <a:r>
              <a:rPr lang="en-US" altLang="zh-CN" sz="4400" dirty="0" err="1"/>
              <a:t>Self.gamma</a:t>
            </a:r>
            <a:r>
              <a:rPr lang="en-US" altLang="zh-CN" sz="4400" dirty="0"/>
              <a:t> </a:t>
            </a:r>
            <a:r>
              <a:rPr lang="zh-CN" altLang="en-US" sz="4400" dirty="0"/>
              <a:t>损失率：</a:t>
            </a:r>
            <a:r>
              <a:rPr lang="en-US" altLang="zh-CN" sz="4400" dirty="0"/>
              <a:t>0.95</a:t>
            </a:r>
            <a:endParaRPr lang="en-US" altLang="zh-CN" sz="4400" dirty="0"/>
          </a:p>
          <a:p>
            <a:r>
              <a:rPr lang="en-US" altLang="zh-CN" sz="4400" dirty="0" err="1">
                <a:ea typeface="宋体" panose="02010600030101010101" pitchFamily="2" charset="-122"/>
              </a:rPr>
              <a:t>Self.epsilon</a:t>
            </a:r>
            <a:r>
              <a:rPr lang="en-US" altLang="zh-CN" sz="4400" dirty="0">
                <a:ea typeface="宋体" panose="02010600030101010101" pitchFamily="2" charset="-122"/>
              </a:rPr>
              <a:t> epsilon-greedy</a:t>
            </a:r>
            <a:r>
              <a:rPr lang="zh-CN" altLang="en-US" sz="4400" dirty="0">
                <a:ea typeface="宋体" panose="02010600030101010101" pitchFamily="2" charset="-122"/>
              </a:rPr>
              <a:t>中随机动作的比例：</a:t>
            </a:r>
            <a:r>
              <a:rPr lang="en-US" altLang="zh-CN" sz="4400" dirty="0">
                <a:ea typeface="宋体" panose="02010600030101010101" pitchFamily="2" charset="-122"/>
              </a:rPr>
              <a:t>0.2</a:t>
            </a:r>
            <a:endParaRPr lang="en-US" altLang="zh-CN" sz="4400" dirty="0">
              <a:ea typeface="宋体" panose="02010600030101010101" pitchFamily="2" charset="-122"/>
            </a:endParaRPr>
          </a:p>
          <a:p>
            <a:r>
              <a:rPr lang="en-US" altLang="zh-CN" sz="4400" dirty="0" err="1">
                <a:ea typeface="宋体" panose="02010600030101010101" pitchFamily="2" charset="-122"/>
              </a:rPr>
              <a:t>Self.sleeptime</a:t>
            </a:r>
            <a:r>
              <a:rPr lang="en-US" altLang="zh-CN" sz="4400" dirty="0">
                <a:ea typeface="宋体" panose="02010600030101010101" pitchFamily="2" charset="-122"/>
              </a:rPr>
              <a:t> </a:t>
            </a:r>
            <a:r>
              <a:rPr lang="zh-CN" altLang="en-US" sz="4400" dirty="0">
                <a:ea typeface="宋体" panose="02010600030101010101" pitchFamily="2" charset="-122"/>
              </a:rPr>
              <a:t>从上一个动作结束到下一轮计算动作开始的间隔时间：</a:t>
            </a:r>
            <a:r>
              <a:rPr lang="en-US" altLang="zh-CN" sz="4400" dirty="0">
                <a:ea typeface="宋体" panose="02010600030101010101" pitchFamily="2" charset="-122"/>
              </a:rPr>
              <a:t>0.05</a:t>
            </a:r>
            <a:endParaRPr lang="en-US" altLang="zh-CN" sz="4400" dirty="0">
              <a:ea typeface="宋体" panose="02010600030101010101" pitchFamily="2" charset="-122"/>
            </a:endParaRPr>
          </a:p>
        </p:txBody>
      </p:sp>
      <p:sp>
        <p:nvSpPr>
          <p:cNvPr id="15" name="文本框 14"/>
          <p:cNvSpPr txBox="1"/>
          <p:nvPr/>
        </p:nvSpPr>
        <p:spPr>
          <a:xfrm>
            <a:off x="607060" y="8236816"/>
            <a:ext cx="18010681" cy="3477875"/>
          </a:xfrm>
          <a:prstGeom prst="rect">
            <a:avLst/>
          </a:prstGeom>
          <a:noFill/>
        </p:spPr>
        <p:txBody>
          <a:bodyPr wrap="square" rtlCol="0">
            <a:spAutoFit/>
          </a:bodyPr>
          <a:lstStyle/>
          <a:p>
            <a:r>
              <a:rPr lang="zh-CN" altLang="en-US" sz="4400" dirty="0"/>
              <a:t>函数：</a:t>
            </a:r>
            <a:endParaRPr lang="en-US" altLang="zh-CN" sz="4400" dirty="0"/>
          </a:p>
          <a:p>
            <a:r>
              <a:rPr lang="en-US" altLang="zh-CN" sz="4400" dirty="0"/>
              <a:t>def </a:t>
            </a:r>
            <a:r>
              <a:rPr lang="en-US" altLang="zh-CN" sz="4400" dirty="0" err="1"/>
              <a:t>get_current_state</a:t>
            </a:r>
            <a:r>
              <a:rPr lang="en-US" altLang="zh-CN" sz="4400" dirty="0"/>
              <a:t>(</a:t>
            </a:r>
            <a:r>
              <a:rPr lang="en-US" altLang="zh-CN" sz="4400" dirty="0" err="1"/>
              <a:t>obs</a:t>
            </a:r>
            <a:r>
              <a:rPr lang="en-US" altLang="zh-CN" sz="4400" dirty="0"/>
              <a:t>):</a:t>
            </a:r>
            <a:r>
              <a:rPr lang="zh-CN" altLang="en-US" sz="4400" dirty="0"/>
              <a:t>获得路径信息以及全部弓箭位置</a:t>
            </a:r>
            <a:endParaRPr lang="en-US" altLang="zh-CN" sz="4400" dirty="0"/>
          </a:p>
          <a:p>
            <a:r>
              <a:rPr lang="en-US" altLang="zh-CN" sz="4400" dirty="0"/>
              <a:t>def damaged(state):</a:t>
            </a:r>
            <a:r>
              <a:rPr lang="zh-CN" altLang="en-US" sz="4400" dirty="0"/>
              <a:t>判断</a:t>
            </a:r>
            <a:r>
              <a:rPr lang="en-US" altLang="zh-CN" sz="4400" dirty="0"/>
              <a:t>agent</a:t>
            </a:r>
            <a:r>
              <a:rPr lang="zh-CN" altLang="en-US" sz="4400" dirty="0"/>
              <a:t>是否被弓箭击中</a:t>
            </a:r>
            <a:r>
              <a:rPr lang="en-US" altLang="zh-CN" sz="4400" dirty="0"/>
              <a:t> </a:t>
            </a:r>
            <a:endParaRPr lang="en-US" altLang="zh-CN" sz="4400" dirty="0"/>
          </a:p>
          <a:p>
            <a:r>
              <a:rPr lang="en-US" altLang="zh-CN" sz="4400" dirty="0"/>
              <a:t>def complete</a:t>
            </a:r>
            <a:r>
              <a:rPr lang="en-US" altLang="zh-CN" sz="4400" dirty="0">
                <a:sym typeface="Wingdings" panose="05000000000000000000" pitchFamily="2" charset="2"/>
              </a:rPr>
              <a:t>(state):</a:t>
            </a:r>
            <a:r>
              <a:rPr lang="zh-CN" altLang="en-US" sz="4400" dirty="0"/>
              <a:t>判断是否达到终点</a:t>
            </a:r>
            <a:r>
              <a:rPr lang="en-US" altLang="zh-CN" sz="4400" dirty="0"/>
              <a:t>, </a:t>
            </a:r>
            <a:r>
              <a:rPr lang="zh-CN" altLang="en-US" sz="4400" dirty="0"/>
              <a:t>判断面前第一个物品是否为箱子</a:t>
            </a:r>
            <a:endParaRPr lang="en-US" altLang="zh-CN" sz="4400" dirty="0"/>
          </a:p>
          <a:p>
            <a:r>
              <a:rPr lang="en-US" altLang="zh-CN" sz="4400" dirty="0"/>
              <a:t> def </a:t>
            </a:r>
            <a:r>
              <a:rPr lang="en-US" altLang="zh-CN" sz="4400" dirty="0" err="1"/>
              <a:t>avoid_arrow</a:t>
            </a:r>
            <a:r>
              <a:rPr lang="en-US" altLang="zh-CN" sz="4400" dirty="0"/>
              <a:t>(state):</a:t>
            </a:r>
            <a:r>
              <a:rPr lang="zh-CN" altLang="en-US" sz="4400" dirty="0"/>
              <a:t>判断是否被弓箭造成伤害</a:t>
            </a:r>
            <a:endParaRPr lang="en-US" altLang="zh-CN" sz="4400"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65" name="Picture" descr="Picture"/>
          <p:cNvPicPr>
            <a:picLocks noChangeAspect="1"/>
          </p:cNvPicPr>
          <p:nvPr/>
        </p:nvPicPr>
        <p:blipFill>
          <a:blip r:embed="rId1" cstate="print"/>
          <a:stretch>
            <a:fillRect/>
          </a:stretch>
        </p:blipFill>
        <p:spPr>
          <a:xfrm>
            <a:off x="13384762" y="2347531"/>
            <a:ext cx="8191805" cy="8880005"/>
          </a:xfrm>
          <a:prstGeom prst="rect">
            <a:avLst/>
          </a:prstGeom>
        </p:spPr>
      </p:pic>
      <p:sp>
        <p:nvSpPr>
          <p:cNvPr id="5" name="文本框 4"/>
          <p:cNvSpPr txBox="1"/>
          <p:nvPr/>
        </p:nvSpPr>
        <p:spPr>
          <a:xfrm>
            <a:off x="475550" y="2033462"/>
            <a:ext cx="3914775" cy="1322070"/>
          </a:xfrm>
          <a:prstGeom prst="rect">
            <a:avLst/>
          </a:prstGeom>
          <a:noFill/>
        </p:spPr>
        <p:txBody>
          <a:bodyPr wrap="none" rtlCol="0">
            <a:spAutoFit/>
          </a:bodyPr>
          <a:lstStyle/>
          <a:p>
            <a:r>
              <a:rPr lang="en-US" altLang="zh-CN" sz="8000" dirty="0"/>
              <a:t>Q</a:t>
            </a:r>
            <a:r>
              <a:rPr lang="zh-CN" altLang="en-US" sz="8000" dirty="0"/>
              <a:t>表分析</a:t>
            </a:r>
            <a:endParaRPr lang="zh-CN" altLang="en-US" sz="8000" dirty="0"/>
          </a:p>
        </p:txBody>
      </p:sp>
      <p:cxnSp>
        <p:nvCxnSpPr>
          <p:cNvPr id="9" name="直接连接符 8"/>
          <p:cNvCxnSpPr/>
          <p:nvPr/>
        </p:nvCxnSpPr>
        <p:spPr>
          <a:xfrm>
            <a:off x="564" y="1590191"/>
            <a:ext cx="24267306" cy="0"/>
          </a:xfrm>
          <a:prstGeom prst="line">
            <a:avLst/>
          </a:prstGeom>
          <a:ln w="57150"/>
        </p:spPr>
        <p:style>
          <a:lnRef idx="1">
            <a:schemeClr val="dk1"/>
          </a:lnRef>
          <a:fillRef idx="0">
            <a:schemeClr val="dk1"/>
          </a:fillRef>
          <a:effectRef idx="0">
            <a:schemeClr val="dk1"/>
          </a:effectRef>
          <a:fontRef idx="minor">
            <a:schemeClr val="tx1"/>
          </a:fontRef>
        </p:style>
      </p:cxnSp>
      <p:sp>
        <p:nvSpPr>
          <p:cNvPr id="10" name="文本框 9"/>
          <p:cNvSpPr txBox="1"/>
          <p:nvPr/>
        </p:nvSpPr>
        <p:spPr>
          <a:xfrm>
            <a:off x="231059" y="270497"/>
            <a:ext cx="10605279" cy="1106805"/>
          </a:xfrm>
          <a:prstGeom prst="rect">
            <a:avLst/>
          </a:prstGeom>
          <a:noFill/>
        </p:spPr>
        <p:txBody>
          <a:bodyPr wrap="square" rtlCol="0">
            <a:spAutoFit/>
          </a:bodyPr>
          <a:lstStyle/>
          <a:p>
            <a:r>
              <a:rPr lang="zh-CN" altLang="en-US" sz="6600" b="1" dirty="0">
                <a:latin typeface="黑体" panose="02010609060101010101" charset="-122"/>
                <a:ea typeface="黑体" panose="02010609060101010101" charset="-122"/>
              </a:rPr>
              <a:t>算法分析</a:t>
            </a:r>
            <a:endParaRPr lang="zh-CN" altLang="en-US" sz="6600" b="1" dirty="0">
              <a:latin typeface="黑体" panose="02010609060101010101" charset="-122"/>
              <a:ea typeface="黑体" panose="02010609060101010101" charset="-122"/>
            </a:endParaRPr>
          </a:p>
        </p:txBody>
      </p:sp>
      <p:sp>
        <p:nvSpPr>
          <p:cNvPr id="25" name="文本框 24"/>
          <p:cNvSpPr txBox="1"/>
          <p:nvPr/>
        </p:nvSpPr>
        <p:spPr>
          <a:xfrm>
            <a:off x="15895149" y="419735"/>
            <a:ext cx="2273830" cy="523220"/>
          </a:xfrm>
          <a:prstGeom prst="rect">
            <a:avLst/>
          </a:prstGeom>
          <a:noFill/>
        </p:spPr>
        <p:txBody>
          <a:bodyPr wrap="square" rtlCol="0">
            <a:spAutoFit/>
          </a:bodyPr>
          <a:lstStyle/>
          <a:p>
            <a:pPr>
              <a:buClrTx/>
              <a:buSzTx/>
              <a:buFontTx/>
            </a:pPr>
            <a:r>
              <a:rPr lang="zh-CN" altLang="en-US" sz="2800" dirty="0">
                <a:latin typeface="黑体" panose="02010609060101010101" charset="-122"/>
                <a:ea typeface="黑体" panose="02010609060101010101" charset="-122"/>
                <a:sym typeface="+mn-ea"/>
              </a:rPr>
              <a:t>算法介绍</a:t>
            </a:r>
            <a:endParaRPr lang="zh-CN" altLang="en-US" sz="2800" dirty="0">
              <a:latin typeface="黑体" panose="02010609060101010101" charset="-122"/>
              <a:ea typeface="黑体" panose="02010609060101010101" charset="-122"/>
              <a:sym typeface="+mn-ea"/>
            </a:endParaRPr>
          </a:p>
        </p:txBody>
      </p:sp>
      <p:sp>
        <p:nvSpPr>
          <p:cNvPr id="26" name="文本框 25"/>
          <p:cNvSpPr txBox="1"/>
          <p:nvPr/>
        </p:nvSpPr>
        <p:spPr>
          <a:xfrm>
            <a:off x="21849080" y="433070"/>
            <a:ext cx="2534920" cy="954107"/>
          </a:xfrm>
          <a:prstGeom prst="rect">
            <a:avLst/>
          </a:prstGeom>
          <a:noFill/>
        </p:spPr>
        <p:txBody>
          <a:bodyPr wrap="square" rtlCol="0">
            <a:spAutoFit/>
          </a:bodyPr>
          <a:lstStyle/>
          <a:p>
            <a:pPr>
              <a:buClrTx/>
              <a:buSzTx/>
              <a:buFontTx/>
            </a:pPr>
            <a:r>
              <a:rPr lang="zh-CN" altLang="en-US" sz="2800" b="1" dirty="0">
                <a:latin typeface="黑体" panose="02010609060101010101" charset="-122"/>
                <a:ea typeface="黑体" panose="02010609060101010101" charset="-122"/>
                <a:sym typeface="+mn-ea"/>
              </a:rPr>
              <a:t>算法分析以及效果</a:t>
            </a:r>
            <a:endParaRPr lang="zh-CN" altLang="en-US" sz="2800" b="1" dirty="0">
              <a:latin typeface="黑体" panose="02010609060101010101" charset="-122"/>
              <a:ea typeface="黑体" panose="02010609060101010101" charset="-122"/>
              <a:sym typeface="+mn-ea"/>
            </a:endParaRPr>
          </a:p>
        </p:txBody>
      </p:sp>
      <p:sp>
        <p:nvSpPr>
          <p:cNvPr id="27" name="文本框 26"/>
          <p:cNvSpPr txBox="1"/>
          <p:nvPr/>
        </p:nvSpPr>
        <p:spPr>
          <a:xfrm>
            <a:off x="18891250" y="433070"/>
            <a:ext cx="2383155" cy="523220"/>
          </a:xfrm>
          <a:prstGeom prst="rect">
            <a:avLst/>
          </a:prstGeom>
          <a:noFill/>
        </p:spPr>
        <p:txBody>
          <a:bodyPr wrap="square" rtlCol="0">
            <a:spAutoFit/>
          </a:bodyPr>
          <a:lstStyle/>
          <a:p>
            <a:pPr>
              <a:buClrTx/>
              <a:buSzTx/>
              <a:buFontTx/>
            </a:pPr>
            <a:r>
              <a:rPr lang="zh-CN" altLang="en-US" sz="2800" dirty="0">
                <a:latin typeface="黑体" panose="02010609060101010101" charset="-122"/>
                <a:ea typeface="黑体" panose="02010609060101010101" charset="-122"/>
                <a:sym typeface="+mn-ea"/>
              </a:rPr>
              <a:t>参数设置</a:t>
            </a:r>
            <a:endParaRPr lang="zh-CN" altLang="en-US" sz="2800" dirty="0">
              <a:latin typeface="黑体" panose="02010609060101010101" charset="-122"/>
              <a:ea typeface="黑体" panose="02010609060101010101" charset="-122"/>
              <a:sym typeface="+mn-ea"/>
            </a:endParaRPr>
          </a:p>
        </p:txBody>
      </p:sp>
      <p:sp>
        <p:nvSpPr>
          <p:cNvPr id="28" name="椭圆 27"/>
          <p:cNvSpPr/>
          <p:nvPr/>
        </p:nvSpPr>
        <p:spPr>
          <a:xfrm>
            <a:off x="21575720" y="556889"/>
            <a:ext cx="273672" cy="273672"/>
          </a:xfrm>
          <a:prstGeom prst="ellipse">
            <a:avLst/>
          </a:prstGeom>
          <a:solidFill>
            <a:schemeClr val="accent2"/>
          </a:solidFill>
          <a:ln>
            <a:solidFill>
              <a:srgbClr val="BF1A25"/>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29" name="文本框 28"/>
          <p:cNvSpPr txBox="1"/>
          <p:nvPr/>
        </p:nvSpPr>
        <p:spPr>
          <a:xfrm>
            <a:off x="13029526" y="420370"/>
            <a:ext cx="1730295" cy="521970"/>
          </a:xfrm>
          <a:prstGeom prst="rect">
            <a:avLst/>
          </a:prstGeom>
          <a:noFill/>
        </p:spPr>
        <p:txBody>
          <a:bodyPr wrap="square" rtlCol="0">
            <a:spAutoFit/>
          </a:bodyPr>
          <a:lstStyle/>
          <a:p>
            <a:pPr>
              <a:buClrTx/>
              <a:buSzTx/>
              <a:buFontTx/>
            </a:pPr>
            <a:r>
              <a:rPr lang="zh-CN" altLang="en-US" sz="2800">
                <a:latin typeface="黑体" panose="02010609060101010101" charset="-122"/>
                <a:ea typeface="黑体" panose="02010609060101010101" charset="-122"/>
                <a:sym typeface="+mn-ea"/>
              </a:rPr>
              <a:t>任务背景</a:t>
            </a:r>
            <a:endParaRPr lang="zh-CN" altLang="en-US" sz="2800">
              <a:latin typeface="黑体" panose="02010609060101010101" charset="-122"/>
              <a:ea typeface="黑体" panose="02010609060101010101" charset="-122"/>
              <a:sym typeface="+mn-ea"/>
            </a:endParaRPr>
          </a:p>
        </p:txBody>
      </p:sp>
      <p:sp>
        <p:nvSpPr>
          <p:cNvPr id="30" name="椭圆 29"/>
          <p:cNvSpPr/>
          <p:nvPr/>
        </p:nvSpPr>
        <p:spPr>
          <a:xfrm>
            <a:off x="12552663" y="544189"/>
            <a:ext cx="273672" cy="273672"/>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31" name="椭圆 30"/>
          <p:cNvSpPr/>
          <p:nvPr/>
        </p:nvSpPr>
        <p:spPr>
          <a:xfrm>
            <a:off x="15435430" y="544189"/>
            <a:ext cx="273672" cy="273672"/>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32" name="椭圆 31"/>
          <p:cNvSpPr/>
          <p:nvPr/>
        </p:nvSpPr>
        <p:spPr>
          <a:xfrm>
            <a:off x="18617741" y="558794"/>
            <a:ext cx="273672" cy="273672"/>
          </a:xfrm>
          <a:prstGeom prst="ellipse">
            <a:avLst/>
          </a:prstGeom>
          <a:solidFill>
            <a:schemeClr val="bg1"/>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17" name="文本框 16"/>
          <p:cNvSpPr txBox="1"/>
          <p:nvPr/>
        </p:nvSpPr>
        <p:spPr>
          <a:xfrm>
            <a:off x="475615" y="4011295"/>
            <a:ext cx="7790815" cy="7539355"/>
          </a:xfrm>
          <a:prstGeom prst="rect">
            <a:avLst/>
          </a:prstGeom>
          <a:noFill/>
        </p:spPr>
        <p:txBody>
          <a:bodyPr wrap="square" rtlCol="0">
            <a:spAutoFit/>
          </a:bodyPr>
          <a:lstStyle/>
          <a:p>
            <a:r>
              <a:rPr lang="en-US" altLang="zh-CN" sz="4400"/>
              <a:t>	</a:t>
            </a:r>
            <a:r>
              <a:rPr lang="zh-CN" altLang="en-US" sz="4400"/>
              <a:t>该人物中影响</a:t>
            </a:r>
            <a:r>
              <a:rPr lang="en-US" altLang="zh-CN" sz="4400"/>
              <a:t>agent</a:t>
            </a:r>
            <a:r>
              <a:rPr lang="zh-CN" altLang="en-US" sz="4400"/>
              <a:t>行动的因素主要有：箭的数量、</a:t>
            </a:r>
            <a:r>
              <a:rPr lang="zh-CN" altLang="en-US" sz="4400">
                <a:sym typeface="+mn-ea"/>
              </a:rPr>
              <a:t>箭的位置、角色的位置，即</a:t>
            </a:r>
            <a:r>
              <a:rPr lang="en-US" altLang="zh-CN" sz="4400">
                <a:sym typeface="+mn-ea"/>
              </a:rPr>
              <a:t>S</a:t>
            </a:r>
            <a:r>
              <a:rPr lang="zh-CN" altLang="en-US" sz="4400">
                <a:sym typeface="+mn-ea"/>
              </a:rPr>
              <a:t>变量由这些因素组成，</a:t>
            </a:r>
            <a:r>
              <a:rPr lang="en-US" altLang="zh-CN" sz="4400">
                <a:sym typeface="+mn-ea"/>
              </a:rPr>
              <a:t>Q</a:t>
            </a:r>
            <a:r>
              <a:rPr lang="zh-CN" altLang="en-US" sz="4400">
                <a:sym typeface="+mn-ea"/>
              </a:rPr>
              <a:t>表也需要有相应的大小来对应这些状态。下面我们将具体分析这些因素对于</a:t>
            </a:r>
            <a:r>
              <a:rPr lang="en-US" altLang="zh-CN" sz="4400">
                <a:sym typeface="+mn-ea"/>
              </a:rPr>
              <a:t>Q</a:t>
            </a:r>
            <a:r>
              <a:rPr lang="zh-CN" altLang="en-US" sz="4400">
                <a:sym typeface="+mn-ea"/>
              </a:rPr>
              <a:t>表大小的影响。</a:t>
            </a:r>
            <a:endParaRPr lang="zh-CN" altLang="en-US" sz="4400">
              <a:sym typeface="+mn-ea"/>
            </a:endParaRPr>
          </a:p>
          <a:p>
            <a:r>
              <a:rPr lang="en-US" altLang="zh-CN" sz="4400">
                <a:sym typeface="+mn-ea"/>
              </a:rPr>
              <a:t>	</a:t>
            </a:r>
            <a:r>
              <a:rPr lang="zh-CN" altLang="en-US" sz="4400">
                <a:sym typeface="+mn-ea"/>
              </a:rPr>
              <a:t>箭的数量范围在</a:t>
            </a:r>
            <a:r>
              <a:rPr lang="en-US" altLang="zh-CN" sz="4400">
                <a:sym typeface="+mn-ea"/>
              </a:rPr>
              <a:t>1-4</a:t>
            </a:r>
            <a:r>
              <a:rPr lang="zh-CN" altLang="en-US" sz="4400">
                <a:ea typeface="宋体" panose="02010600030101010101" pitchFamily="2" charset="-122"/>
                <a:sym typeface="+mn-ea"/>
              </a:rPr>
              <a:t>，角色可达位置为</a:t>
            </a:r>
            <a:r>
              <a:rPr lang="en-US" altLang="zh-CN" sz="4400">
                <a:ea typeface="宋体" panose="02010600030101010101" pitchFamily="2" charset="-122"/>
                <a:sym typeface="+mn-ea"/>
              </a:rPr>
              <a:t>10</a:t>
            </a:r>
            <a:r>
              <a:rPr lang="zh-CN" altLang="en-US" sz="4400">
                <a:ea typeface="宋体" panose="02010600030101010101" pitchFamily="2" charset="-122"/>
                <a:sym typeface="+mn-ea"/>
              </a:rPr>
              <a:t>块，弓箭的可能位置有</a:t>
            </a:r>
            <a:r>
              <a:rPr lang="en-US" altLang="zh-CN" sz="4400">
                <a:ea typeface="宋体" panose="02010600030101010101" pitchFamily="2" charset="-122"/>
                <a:sym typeface="+mn-ea"/>
              </a:rPr>
              <a:t>10</a:t>
            </a:r>
            <a:r>
              <a:rPr lang="zh-CN" altLang="en-US" sz="4400">
                <a:ea typeface="宋体" panose="02010600030101010101" pitchFamily="2" charset="-122"/>
                <a:sym typeface="+mn-ea"/>
              </a:rPr>
              <a:t>个，</a:t>
            </a:r>
            <a:r>
              <a:rPr lang="en-US" altLang="zh-CN" sz="4400">
                <a:ea typeface="宋体" panose="02010600030101010101" pitchFamily="2" charset="-122"/>
                <a:sym typeface="+mn-ea"/>
              </a:rPr>
              <a:t>Q</a:t>
            </a:r>
            <a:r>
              <a:rPr lang="zh-CN" altLang="en-US" sz="4400">
                <a:ea typeface="宋体" panose="02010600030101010101" pitchFamily="2" charset="-122"/>
                <a:sym typeface="+mn-ea"/>
              </a:rPr>
              <a:t>表大小范围在</a:t>
            </a:r>
            <a:r>
              <a:rPr lang="en-US" altLang="zh-CN" sz="4400">
                <a:ea typeface="宋体" panose="02010600030101010101" pitchFamily="2" charset="-122"/>
                <a:sym typeface="+mn-ea"/>
              </a:rPr>
              <a:t>100-400</a:t>
            </a:r>
            <a:r>
              <a:rPr lang="zh-CN" altLang="en-US" sz="4400">
                <a:ea typeface="宋体" panose="02010600030101010101" pitchFamily="2" charset="-122"/>
                <a:sym typeface="+mn-ea"/>
              </a:rPr>
              <a:t>。</a:t>
            </a:r>
            <a:endParaRPr lang="zh-CN" altLang="en-US" sz="4400">
              <a:ea typeface="宋体" panose="02010600030101010101" pitchFamily="2" charset="-122"/>
              <a:sym typeface="+mn-ea"/>
            </a:endParaRPr>
          </a:p>
        </p:txBody>
      </p:sp>
      <p:sp>
        <p:nvSpPr>
          <p:cNvPr id="21" name="矩形 20"/>
          <p:cNvSpPr/>
          <p:nvPr/>
        </p:nvSpPr>
        <p:spPr>
          <a:xfrm>
            <a:off x="16437610" y="6917690"/>
            <a:ext cx="675640" cy="7239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16437610" y="7641590"/>
            <a:ext cx="675640" cy="723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p:nvSpPr>
        <p:spPr>
          <a:xfrm>
            <a:off x="16437610" y="8365490"/>
            <a:ext cx="675640" cy="7239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p:cNvSpPr/>
          <p:nvPr/>
        </p:nvSpPr>
        <p:spPr>
          <a:xfrm>
            <a:off x="16437610" y="6280150"/>
            <a:ext cx="675640" cy="7239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16437610" y="9089390"/>
            <a:ext cx="675640" cy="723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16437610" y="9813290"/>
            <a:ext cx="675640" cy="723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34"/>
          <p:cNvSpPr/>
          <p:nvPr/>
        </p:nvSpPr>
        <p:spPr>
          <a:xfrm>
            <a:off x="16437610" y="10537190"/>
            <a:ext cx="675640" cy="7239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nvSpPr>
        <p:spPr>
          <a:xfrm>
            <a:off x="16437610" y="11261090"/>
            <a:ext cx="675640" cy="7239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p:cNvSpPr txBox="1"/>
          <p:nvPr/>
        </p:nvSpPr>
        <p:spPr>
          <a:xfrm>
            <a:off x="12464350" y="2237932"/>
            <a:ext cx="10342880" cy="1322070"/>
          </a:xfrm>
          <a:prstGeom prst="rect">
            <a:avLst/>
          </a:prstGeom>
          <a:noFill/>
        </p:spPr>
        <p:txBody>
          <a:bodyPr wrap="none" rtlCol="0">
            <a:spAutoFit/>
          </a:bodyPr>
          <a:lstStyle/>
          <a:p>
            <a:r>
              <a:rPr lang="zh-CN" altLang="en-US" sz="8000" dirty="0"/>
              <a:t>弓箭位置以及数量设置</a:t>
            </a:r>
            <a:endParaRPr lang="zh-CN" altLang="en-US" sz="8000" dirty="0"/>
          </a:p>
        </p:txBody>
      </p:sp>
      <p:sp>
        <p:nvSpPr>
          <p:cNvPr id="3" name="矩形 2"/>
          <p:cNvSpPr/>
          <p:nvPr/>
        </p:nvSpPr>
        <p:spPr>
          <a:xfrm>
            <a:off x="17678400" y="6917690"/>
            <a:ext cx="675640" cy="7239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17678400" y="7641590"/>
            <a:ext cx="675640" cy="723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17678400" y="8365490"/>
            <a:ext cx="675640" cy="7239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17678400" y="6280150"/>
            <a:ext cx="675640" cy="7239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17678400" y="9089390"/>
            <a:ext cx="675640" cy="723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7678400" y="10537190"/>
            <a:ext cx="675640" cy="723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17678400" y="9813290"/>
            <a:ext cx="675640" cy="7239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17678400" y="11261090"/>
            <a:ext cx="675640" cy="7239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16437610" y="11984990"/>
            <a:ext cx="675640" cy="7239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a:off x="17678400" y="11984990"/>
            <a:ext cx="675640" cy="7239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15196820" y="6917690"/>
            <a:ext cx="675640" cy="7239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矩形 36"/>
          <p:cNvSpPr/>
          <p:nvPr/>
        </p:nvSpPr>
        <p:spPr>
          <a:xfrm>
            <a:off x="15196820" y="7641590"/>
            <a:ext cx="675640" cy="723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15196820" y="6280150"/>
            <a:ext cx="675640" cy="7239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15196820" y="9089390"/>
            <a:ext cx="675640" cy="723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15196820" y="9813290"/>
            <a:ext cx="675640" cy="723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矩形 41"/>
          <p:cNvSpPr/>
          <p:nvPr/>
        </p:nvSpPr>
        <p:spPr>
          <a:xfrm>
            <a:off x="15196820" y="10537190"/>
            <a:ext cx="675640" cy="7239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42"/>
          <p:cNvSpPr/>
          <p:nvPr/>
        </p:nvSpPr>
        <p:spPr>
          <a:xfrm>
            <a:off x="15196820" y="11261090"/>
            <a:ext cx="675640" cy="7239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5196820" y="11984990"/>
            <a:ext cx="675640" cy="7239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矩形 45"/>
          <p:cNvSpPr/>
          <p:nvPr/>
        </p:nvSpPr>
        <p:spPr>
          <a:xfrm>
            <a:off x="15196820" y="8365490"/>
            <a:ext cx="675640" cy="723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p:cNvSpPr/>
          <p:nvPr/>
        </p:nvSpPr>
        <p:spPr>
          <a:xfrm>
            <a:off x="15196820" y="5556250"/>
            <a:ext cx="675640" cy="72390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矩形 47"/>
          <p:cNvSpPr/>
          <p:nvPr/>
        </p:nvSpPr>
        <p:spPr>
          <a:xfrm>
            <a:off x="16437610" y="5556250"/>
            <a:ext cx="675640" cy="72390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p:cNvSpPr/>
          <p:nvPr/>
        </p:nvSpPr>
        <p:spPr>
          <a:xfrm>
            <a:off x="17677765" y="5556250"/>
            <a:ext cx="675640" cy="72390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矩形 49"/>
          <p:cNvSpPr/>
          <p:nvPr/>
        </p:nvSpPr>
        <p:spPr>
          <a:xfrm>
            <a:off x="18929350" y="6917690"/>
            <a:ext cx="675640" cy="7239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矩形 50"/>
          <p:cNvSpPr/>
          <p:nvPr/>
        </p:nvSpPr>
        <p:spPr>
          <a:xfrm>
            <a:off x="18929350" y="7641590"/>
            <a:ext cx="675640" cy="723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p:nvSpPr>
        <p:spPr>
          <a:xfrm>
            <a:off x="18929350" y="8365490"/>
            <a:ext cx="675640" cy="7239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矩形 52"/>
          <p:cNvSpPr/>
          <p:nvPr/>
        </p:nvSpPr>
        <p:spPr>
          <a:xfrm>
            <a:off x="18929350" y="6280150"/>
            <a:ext cx="675640" cy="7239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p:cNvSpPr/>
          <p:nvPr/>
        </p:nvSpPr>
        <p:spPr>
          <a:xfrm>
            <a:off x="18929350" y="9089390"/>
            <a:ext cx="675640" cy="723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p:cNvSpPr/>
          <p:nvPr/>
        </p:nvSpPr>
        <p:spPr>
          <a:xfrm>
            <a:off x="18929350" y="9813290"/>
            <a:ext cx="675640" cy="7239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18929350" y="11261090"/>
            <a:ext cx="675640" cy="7239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18929350" y="11984990"/>
            <a:ext cx="675640" cy="7239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18928715" y="5556250"/>
            <a:ext cx="675640" cy="72390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18929350" y="10537190"/>
            <a:ext cx="675640" cy="7239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p:nvSpPr>
        <p:spPr>
          <a:xfrm>
            <a:off x="20100925" y="6917690"/>
            <a:ext cx="675640" cy="7239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矩形 62"/>
          <p:cNvSpPr/>
          <p:nvPr/>
        </p:nvSpPr>
        <p:spPr>
          <a:xfrm>
            <a:off x="20100925" y="8365490"/>
            <a:ext cx="675640" cy="7239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矩形 63"/>
          <p:cNvSpPr/>
          <p:nvPr/>
        </p:nvSpPr>
        <p:spPr>
          <a:xfrm>
            <a:off x="20100925" y="6280150"/>
            <a:ext cx="675640" cy="7239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64"/>
          <p:cNvSpPr/>
          <p:nvPr/>
        </p:nvSpPr>
        <p:spPr>
          <a:xfrm>
            <a:off x="20100925" y="9813290"/>
            <a:ext cx="675640" cy="723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0100925" y="11261090"/>
            <a:ext cx="675640" cy="7239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矩形 67"/>
          <p:cNvSpPr/>
          <p:nvPr/>
        </p:nvSpPr>
        <p:spPr>
          <a:xfrm>
            <a:off x="20100925" y="11984990"/>
            <a:ext cx="675640" cy="7239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矩形 68"/>
          <p:cNvSpPr/>
          <p:nvPr/>
        </p:nvSpPr>
        <p:spPr>
          <a:xfrm>
            <a:off x="20100290" y="5556250"/>
            <a:ext cx="675640" cy="72390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矩形 69"/>
          <p:cNvSpPr/>
          <p:nvPr/>
        </p:nvSpPr>
        <p:spPr>
          <a:xfrm>
            <a:off x="20100925" y="10537190"/>
            <a:ext cx="675640" cy="7239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矩形 70"/>
          <p:cNvSpPr/>
          <p:nvPr/>
        </p:nvSpPr>
        <p:spPr>
          <a:xfrm>
            <a:off x="20100290" y="9089390"/>
            <a:ext cx="675640" cy="7239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矩形 71"/>
          <p:cNvSpPr/>
          <p:nvPr/>
        </p:nvSpPr>
        <p:spPr>
          <a:xfrm>
            <a:off x="20100925" y="7641590"/>
            <a:ext cx="675640" cy="7239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文本框 72"/>
          <p:cNvSpPr txBox="1"/>
          <p:nvPr/>
        </p:nvSpPr>
        <p:spPr>
          <a:xfrm>
            <a:off x="11272520" y="4011295"/>
            <a:ext cx="12415520" cy="768350"/>
          </a:xfrm>
          <a:prstGeom prst="rect">
            <a:avLst/>
          </a:prstGeom>
          <a:noFill/>
        </p:spPr>
        <p:txBody>
          <a:bodyPr wrap="square" rtlCol="0">
            <a:spAutoFit/>
          </a:bodyPr>
          <a:lstStyle/>
          <a:p>
            <a:r>
              <a:rPr lang="en-US" altLang="zh-CN" sz="4400"/>
              <a:t>	</a:t>
            </a:r>
            <a:r>
              <a:rPr lang="zh-CN" altLang="en-US" sz="4400"/>
              <a:t>使用下面五种弓箭发射器分布，分别进行实验</a:t>
            </a:r>
            <a:endParaRPr lang="zh-CN" altLang="en-US" sz="440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65" name="Picture" descr="Picture"/>
          <p:cNvPicPr>
            <a:picLocks noChangeAspect="1"/>
          </p:cNvPicPr>
          <p:nvPr/>
        </p:nvPicPr>
        <p:blipFill>
          <a:blip r:embed="rId1" cstate="print"/>
          <a:stretch>
            <a:fillRect/>
          </a:stretch>
        </p:blipFill>
        <p:spPr>
          <a:xfrm>
            <a:off x="13384762" y="2347531"/>
            <a:ext cx="8191805" cy="8880005"/>
          </a:xfrm>
          <a:prstGeom prst="rect">
            <a:avLst/>
          </a:prstGeom>
        </p:spPr>
      </p:pic>
      <p:cxnSp>
        <p:nvCxnSpPr>
          <p:cNvPr id="9" name="直接连接符 8"/>
          <p:cNvCxnSpPr/>
          <p:nvPr/>
        </p:nvCxnSpPr>
        <p:spPr>
          <a:xfrm>
            <a:off x="564" y="1590191"/>
            <a:ext cx="24267306" cy="0"/>
          </a:xfrm>
          <a:prstGeom prst="line">
            <a:avLst/>
          </a:prstGeom>
          <a:ln w="57150"/>
        </p:spPr>
        <p:style>
          <a:lnRef idx="1">
            <a:schemeClr val="dk1"/>
          </a:lnRef>
          <a:fillRef idx="0">
            <a:schemeClr val="dk1"/>
          </a:fillRef>
          <a:effectRef idx="0">
            <a:schemeClr val="dk1"/>
          </a:effectRef>
          <a:fontRef idx="minor">
            <a:schemeClr val="tx1"/>
          </a:fontRef>
        </p:style>
      </p:cxnSp>
      <p:sp>
        <p:nvSpPr>
          <p:cNvPr id="10" name="文本框 9"/>
          <p:cNvSpPr txBox="1"/>
          <p:nvPr/>
        </p:nvSpPr>
        <p:spPr>
          <a:xfrm>
            <a:off x="231059" y="270497"/>
            <a:ext cx="10605279" cy="1106805"/>
          </a:xfrm>
          <a:prstGeom prst="rect">
            <a:avLst/>
          </a:prstGeom>
          <a:noFill/>
        </p:spPr>
        <p:txBody>
          <a:bodyPr wrap="square" rtlCol="0">
            <a:spAutoFit/>
          </a:bodyPr>
          <a:lstStyle/>
          <a:p>
            <a:r>
              <a:rPr lang="zh-CN" altLang="en-US" sz="6600" b="1" dirty="0">
                <a:latin typeface="黑体" panose="02010609060101010101" charset="-122"/>
                <a:ea typeface="黑体" panose="02010609060101010101" charset="-122"/>
              </a:rPr>
              <a:t>算法效果</a:t>
            </a:r>
            <a:endParaRPr lang="zh-CN" altLang="en-US" sz="6600" b="1" dirty="0">
              <a:latin typeface="黑体" panose="02010609060101010101" charset="-122"/>
              <a:ea typeface="黑体" panose="02010609060101010101" charset="-122"/>
            </a:endParaRPr>
          </a:p>
        </p:txBody>
      </p:sp>
      <p:sp>
        <p:nvSpPr>
          <p:cNvPr id="25" name="文本框 24"/>
          <p:cNvSpPr txBox="1"/>
          <p:nvPr/>
        </p:nvSpPr>
        <p:spPr>
          <a:xfrm>
            <a:off x="15895149" y="419735"/>
            <a:ext cx="2273830" cy="523220"/>
          </a:xfrm>
          <a:prstGeom prst="rect">
            <a:avLst/>
          </a:prstGeom>
          <a:noFill/>
        </p:spPr>
        <p:txBody>
          <a:bodyPr wrap="square" rtlCol="0">
            <a:spAutoFit/>
          </a:bodyPr>
          <a:lstStyle/>
          <a:p>
            <a:pPr>
              <a:buClrTx/>
              <a:buSzTx/>
              <a:buFontTx/>
            </a:pPr>
            <a:r>
              <a:rPr lang="zh-CN" altLang="en-US" sz="2800" dirty="0">
                <a:latin typeface="黑体" panose="02010609060101010101" charset="-122"/>
                <a:ea typeface="黑体" panose="02010609060101010101" charset="-122"/>
                <a:sym typeface="+mn-ea"/>
              </a:rPr>
              <a:t>算法介绍</a:t>
            </a:r>
            <a:endParaRPr lang="zh-CN" altLang="en-US" sz="2800" dirty="0">
              <a:latin typeface="黑体" panose="02010609060101010101" charset="-122"/>
              <a:ea typeface="黑体" panose="02010609060101010101" charset="-122"/>
              <a:sym typeface="+mn-ea"/>
            </a:endParaRPr>
          </a:p>
        </p:txBody>
      </p:sp>
      <p:sp>
        <p:nvSpPr>
          <p:cNvPr id="26" name="文本框 25"/>
          <p:cNvSpPr txBox="1"/>
          <p:nvPr/>
        </p:nvSpPr>
        <p:spPr>
          <a:xfrm>
            <a:off x="21849080" y="433070"/>
            <a:ext cx="2534920" cy="954107"/>
          </a:xfrm>
          <a:prstGeom prst="rect">
            <a:avLst/>
          </a:prstGeom>
          <a:noFill/>
        </p:spPr>
        <p:txBody>
          <a:bodyPr wrap="square" rtlCol="0">
            <a:spAutoFit/>
          </a:bodyPr>
          <a:lstStyle/>
          <a:p>
            <a:pPr>
              <a:buClrTx/>
              <a:buSzTx/>
              <a:buFontTx/>
            </a:pPr>
            <a:r>
              <a:rPr lang="zh-CN" altLang="en-US" sz="2800" b="1" dirty="0">
                <a:latin typeface="黑体" panose="02010609060101010101" charset="-122"/>
                <a:ea typeface="黑体" panose="02010609060101010101" charset="-122"/>
                <a:sym typeface="+mn-ea"/>
              </a:rPr>
              <a:t>算法分析以及效果</a:t>
            </a:r>
            <a:endParaRPr lang="zh-CN" altLang="en-US" sz="2800" b="1" dirty="0">
              <a:latin typeface="黑体" panose="02010609060101010101" charset="-122"/>
              <a:ea typeface="黑体" panose="02010609060101010101" charset="-122"/>
              <a:sym typeface="+mn-ea"/>
            </a:endParaRPr>
          </a:p>
        </p:txBody>
      </p:sp>
      <p:sp>
        <p:nvSpPr>
          <p:cNvPr id="27" name="文本框 26"/>
          <p:cNvSpPr txBox="1"/>
          <p:nvPr/>
        </p:nvSpPr>
        <p:spPr>
          <a:xfrm>
            <a:off x="18891250" y="433070"/>
            <a:ext cx="2383155" cy="523220"/>
          </a:xfrm>
          <a:prstGeom prst="rect">
            <a:avLst/>
          </a:prstGeom>
          <a:noFill/>
        </p:spPr>
        <p:txBody>
          <a:bodyPr wrap="square" rtlCol="0">
            <a:spAutoFit/>
          </a:bodyPr>
          <a:lstStyle/>
          <a:p>
            <a:pPr>
              <a:buClrTx/>
              <a:buSzTx/>
              <a:buFontTx/>
            </a:pPr>
            <a:r>
              <a:rPr lang="zh-CN" altLang="en-US" sz="2800" dirty="0">
                <a:latin typeface="黑体" panose="02010609060101010101" charset="-122"/>
                <a:ea typeface="黑体" panose="02010609060101010101" charset="-122"/>
                <a:sym typeface="+mn-ea"/>
              </a:rPr>
              <a:t>参数设置</a:t>
            </a:r>
            <a:endParaRPr lang="zh-CN" altLang="en-US" sz="2800" dirty="0">
              <a:latin typeface="黑体" panose="02010609060101010101" charset="-122"/>
              <a:ea typeface="黑体" panose="02010609060101010101" charset="-122"/>
              <a:sym typeface="+mn-ea"/>
            </a:endParaRPr>
          </a:p>
        </p:txBody>
      </p:sp>
      <p:sp>
        <p:nvSpPr>
          <p:cNvPr id="28" name="椭圆 27"/>
          <p:cNvSpPr/>
          <p:nvPr/>
        </p:nvSpPr>
        <p:spPr>
          <a:xfrm>
            <a:off x="21575720" y="556889"/>
            <a:ext cx="273672" cy="273672"/>
          </a:xfrm>
          <a:prstGeom prst="ellipse">
            <a:avLst/>
          </a:prstGeom>
          <a:solidFill>
            <a:schemeClr val="accent2"/>
          </a:solidFill>
          <a:ln>
            <a:solidFill>
              <a:srgbClr val="BF1A25"/>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29" name="文本框 28"/>
          <p:cNvSpPr txBox="1"/>
          <p:nvPr/>
        </p:nvSpPr>
        <p:spPr>
          <a:xfrm>
            <a:off x="13029526" y="420370"/>
            <a:ext cx="1730295" cy="521970"/>
          </a:xfrm>
          <a:prstGeom prst="rect">
            <a:avLst/>
          </a:prstGeom>
          <a:noFill/>
        </p:spPr>
        <p:txBody>
          <a:bodyPr wrap="square" rtlCol="0">
            <a:spAutoFit/>
          </a:bodyPr>
          <a:lstStyle/>
          <a:p>
            <a:pPr>
              <a:buClrTx/>
              <a:buSzTx/>
              <a:buFontTx/>
            </a:pPr>
            <a:r>
              <a:rPr lang="zh-CN" altLang="en-US" sz="2800">
                <a:latin typeface="黑体" panose="02010609060101010101" charset="-122"/>
                <a:ea typeface="黑体" panose="02010609060101010101" charset="-122"/>
                <a:sym typeface="+mn-ea"/>
              </a:rPr>
              <a:t>任务背景</a:t>
            </a:r>
            <a:endParaRPr lang="zh-CN" altLang="en-US" sz="2800">
              <a:latin typeface="黑体" panose="02010609060101010101" charset="-122"/>
              <a:ea typeface="黑体" panose="02010609060101010101" charset="-122"/>
              <a:sym typeface="+mn-ea"/>
            </a:endParaRPr>
          </a:p>
        </p:txBody>
      </p:sp>
      <p:sp>
        <p:nvSpPr>
          <p:cNvPr id="30" name="椭圆 29"/>
          <p:cNvSpPr/>
          <p:nvPr/>
        </p:nvSpPr>
        <p:spPr>
          <a:xfrm>
            <a:off x="12552663" y="544189"/>
            <a:ext cx="273672" cy="273672"/>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31" name="椭圆 30"/>
          <p:cNvSpPr/>
          <p:nvPr/>
        </p:nvSpPr>
        <p:spPr>
          <a:xfrm>
            <a:off x="15435430" y="544189"/>
            <a:ext cx="273672" cy="273672"/>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32" name="椭圆 31"/>
          <p:cNvSpPr/>
          <p:nvPr/>
        </p:nvSpPr>
        <p:spPr>
          <a:xfrm>
            <a:off x="18617741" y="558794"/>
            <a:ext cx="273672" cy="273672"/>
          </a:xfrm>
          <a:prstGeom prst="ellipse">
            <a:avLst/>
          </a:prstGeom>
          <a:solidFill>
            <a:schemeClr val="bg1"/>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pic>
        <p:nvPicPr>
          <p:cNvPr id="14" name="图片 13"/>
          <p:cNvPicPr>
            <a:picLocks noChangeAspect="1"/>
          </p:cNvPicPr>
          <p:nvPr/>
        </p:nvPicPr>
        <p:blipFill>
          <a:blip r:embed="rId2"/>
          <a:stretch>
            <a:fillRect/>
          </a:stretch>
        </p:blipFill>
        <p:spPr>
          <a:xfrm>
            <a:off x="936625" y="2831465"/>
            <a:ext cx="9194800" cy="9194800"/>
          </a:xfrm>
          <a:prstGeom prst="rect">
            <a:avLst/>
          </a:prstGeom>
        </p:spPr>
      </p:pic>
      <p:sp>
        <p:nvSpPr>
          <p:cNvPr id="16" name="文本框 15"/>
          <p:cNvSpPr txBox="1"/>
          <p:nvPr/>
        </p:nvSpPr>
        <p:spPr>
          <a:xfrm>
            <a:off x="11917680" y="4710430"/>
            <a:ext cx="10229215" cy="2122805"/>
          </a:xfrm>
          <a:prstGeom prst="rect">
            <a:avLst/>
          </a:prstGeom>
          <a:noFill/>
        </p:spPr>
        <p:txBody>
          <a:bodyPr wrap="square" rtlCol="0">
            <a:spAutoFit/>
          </a:bodyPr>
          <a:lstStyle/>
          <a:p>
            <a:r>
              <a:rPr lang="en-US" altLang="zh-CN" sz="4400" dirty="0"/>
              <a:t>	</a:t>
            </a:r>
            <a:r>
              <a:rPr lang="zh-CN" altLang="en-US" sz="4400" dirty="0"/>
              <a:t>从左图的数据中可以看出此时基本满足随着弓箭数量的增多，问题难度增大，胜率降低的特点</a:t>
            </a:r>
            <a:endParaRPr lang="zh-CN" altLang="en-US" sz="4400" dirty="0"/>
          </a:p>
        </p:txBody>
      </p:sp>
      <p:sp>
        <p:nvSpPr>
          <p:cNvPr id="38" name="文本框 37"/>
          <p:cNvSpPr txBox="1"/>
          <p:nvPr/>
        </p:nvSpPr>
        <p:spPr>
          <a:xfrm>
            <a:off x="3410520" y="2237932"/>
            <a:ext cx="4246880" cy="1322070"/>
          </a:xfrm>
          <a:prstGeom prst="rect">
            <a:avLst/>
          </a:prstGeom>
          <a:noFill/>
        </p:spPr>
        <p:txBody>
          <a:bodyPr wrap="none" rtlCol="0">
            <a:spAutoFit/>
          </a:bodyPr>
          <a:lstStyle/>
          <a:p>
            <a:r>
              <a:rPr lang="zh-CN" altLang="en-US" sz="8000" dirty="0"/>
              <a:t>胜率统计</a:t>
            </a:r>
            <a:endParaRPr lang="zh-CN" altLang="en-US" sz="8000"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67" name="Picture" descr="Picture"/>
          <p:cNvPicPr>
            <a:picLocks noChangeAspect="1"/>
          </p:cNvPicPr>
          <p:nvPr/>
        </p:nvPicPr>
        <p:blipFill>
          <a:blip r:embed="rId1" cstate="print"/>
          <a:stretch>
            <a:fillRect/>
          </a:stretch>
        </p:blipFill>
        <p:spPr>
          <a:xfrm>
            <a:off x="-117475" y="3394075"/>
            <a:ext cx="24618950" cy="6927215"/>
          </a:xfrm>
          <a:prstGeom prst="rect">
            <a:avLst/>
          </a:prstGeom>
        </p:spPr>
      </p:pic>
      <p:sp>
        <p:nvSpPr>
          <p:cNvPr id="2892" name="文本"/>
          <p:cNvSpPr>
            <a:spLocks noGrp="1"/>
          </p:cNvSpPr>
          <p:nvPr>
            <p:ph type="ctrTitle"/>
          </p:nvPr>
        </p:nvSpPr>
        <p:spPr>
          <a:xfrm>
            <a:off x="3190240" y="6145530"/>
            <a:ext cx="18002250" cy="1423670"/>
          </a:xfrm>
          <a:prstGeom prst="rect">
            <a:avLst/>
          </a:prstGeom>
        </p:spPr>
        <p:txBody>
          <a:bodyPr lIns="0" tIns="0" rIns="0" bIns="0">
            <a:noAutofit/>
          </a:bodyPr>
          <a:lstStyle/>
          <a:p>
            <a:pPr algn="ctr">
              <a:lnSpc>
                <a:spcPts val="9350"/>
              </a:lnSpc>
            </a:pPr>
            <a:r>
              <a:rPr lang="en-US" altLang="zh-CN" sz="8800" b="0" i="0" u="none" spc="0">
                <a:solidFill>
                  <a:schemeClr val="bg1"/>
                </a:solidFill>
                <a:latin typeface="微软雅黑" panose="020B0503020204020204" charset="-122"/>
                <a:ea typeface="微软雅黑" panose="020B0503020204020204" charset="-122"/>
                <a:cs typeface="+mn-cs"/>
              </a:rPr>
              <a:t>THANK YOU</a:t>
            </a:r>
            <a:r>
              <a:rPr lang="zh-CN" altLang="en-US" sz="8800" b="0" i="0" u="none" spc="0">
                <a:solidFill>
                  <a:schemeClr val="bg1"/>
                </a:solidFill>
                <a:latin typeface="微软雅黑" panose="020B0503020204020204" charset="-122"/>
                <a:ea typeface="微软雅黑" panose="020B0503020204020204" charset="-122"/>
                <a:cs typeface="+mn-cs"/>
              </a:rPr>
              <a:t>！</a:t>
            </a:r>
            <a:endParaRPr lang="zh-CN" altLang="en-US" sz="8800" b="0" i="0" u="none" spc="0">
              <a:solidFill>
                <a:schemeClr val="bg1"/>
              </a:solidFill>
              <a:latin typeface="微软雅黑" panose="020B0503020204020204" charset="-122"/>
              <a:ea typeface="微软雅黑" panose="020B0503020204020204" charset="-122"/>
              <a:cs typeface="+mn-cs"/>
            </a:endParaRPr>
          </a:p>
        </p:txBody>
      </p:sp>
      <p:sp>
        <p:nvSpPr>
          <p:cNvPr id="6" name="文本框 5"/>
          <p:cNvSpPr txBox="1"/>
          <p:nvPr/>
        </p:nvSpPr>
        <p:spPr>
          <a:xfrm>
            <a:off x="9881870" y="12421235"/>
            <a:ext cx="4007485" cy="460375"/>
          </a:xfrm>
          <a:prstGeom prst="rect">
            <a:avLst/>
          </a:prstGeom>
          <a:noFill/>
        </p:spPr>
        <p:txBody>
          <a:bodyPr wrap="square" rtlCol="0">
            <a:spAutoFit/>
          </a:bodyPr>
          <a:lstStyle/>
          <a:p>
            <a:pPr algn="ctr"/>
            <a:r>
              <a:rPr lang="en-US" altLang="zh-CN" sz="2400" b="1" dirty="0">
                <a:latin typeface="微软雅黑" panose="020B0503020204020204" charset="-122"/>
                <a:ea typeface="微软雅黑" panose="020B0503020204020204" charset="-122"/>
                <a:cs typeface="微软雅黑" panose="020B0503020204020204" charset="-122"/>
              </a:rPr>
              <a:t>2021</a:t>
            </a:r>
            <a:r>
              <a:rPr lang="zh-CN" altLang="en-US" sz="2400" b="1" dirty="0">
                <a:latin typeface="微软雅黑" panose="020B0503020204020204" charset="-122"/>
                <a:ea typeface="微软雅黑" panose="020B0503020204020204" charset="-122"/>
                <a:cs typeface="微软雅黑" panose="020B0503020204020204" charset="-122"/>
              </a:rPr>
              <a:t>年</a:t>
            </a:r>
            <a:r>
              <a:rPr lang="en-US" altLang="zh-CN" sz="2400" b="1" dirty="0">
                <a:latin typeface="微软雅黑" panose="020B0503020204020204" charset="-122"/>
                <a:ea typeface="微软雅黑" panose="020B0503020204020204" charset="-122"/>
                <a:cs typeface="微软雅黑" panose="020B0503020204020204" charset="-122"/>
              </a:rPr>
              <a:t>12</a:t>
            </a:r>
            <a:r>
              <a:rPr lang="zh-CN" altLang="en-US" sz="2400" b="1" dirty="0">
                <a:latin typeface="微软雅黑" panose="020B0503020204020204" charset="-122"/>
                <a:ea typeface="微软雅黑" panose="020B0503020204020204" charset="-122"/>
                <a:cs typeface="微软雅黑" panose="020B0503020204020204" charset="-122"/>
              </a:rPr>
              <a:t>月</a:t>
            </a:r>
            <a:r>
              <a:rPr lang="en-US" altLang="zh-CN" sz="2400" b="1" dirty="0">
                <a:latin typeface="微软雅黑" panose="020B0503020204020204" charset="-122"/>
                <a:ea typeface="微软雅黑" panose="020B0503020204020204" charset="-122"/>
                <a:cs typeface="微软雅黑" panose="020B0503020204020204" charset="-122"/>
              </a:rPr>
              <a:t>24</a:t>
            </a:r>
            <a:r>
              <a:rPr lang="zh-CN" altLang="en-US" sz="2400" b="1" dirty="0">
                <a:latin typeface="微软雅黑" panose="020B0503020204020204" charset="-122"/>
                <a:ea typeface="微软雅黑" panose="020B0503020204020204" charset="-122"/>
                <a:cs typeface="微软雅黑" panose="020B0503020204020204" charset="-122"/>
              </a:rPr>
              <a:t>日</a:t>
            </a:r>
            <a:endParaRPr lang="zh-CN" altLang="en-US" sz="2400" b="1"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descr="Picture"/>
          <p:cNvPicPr>
            <a:picLocks noChangeAspect="1"/>
          </p:cNvPicPr>
          <p:nvPr/>
        </p:nvPicPr>
        <p:blipFill>
          <a:blip r:embed="rId1" cstate="print"/>
          <a:stretch>
            <a:fillRect/>
          </a:stretch>
        </p:blipFill>
        <p:spPr>
          <a:xfrm>
            <a:off x="-90621" y="71"/>
            <a:ext cx="9298926" cy="13931335"/>
          </a:xfrm>
          <a:prstGeom prst="rect">
            <a:avLst/>
          </a:prstGeom>
        </p:spPr>
      </p:pic>
      <p:pic>
        <p:nvPicPr>
          <p:cNvPr id="462" name="Picture" descr="Picture"/>
          <p:cNvPicPr>
            <a:picLocks noChangeAspect="1"/>
          </p:cNvPicPr>
          <p:nvPr/>
        </p:nvPicPr>
        <p:blipFill>
          <a:blip r:embed="rId2" cstate="print"/>
          <a:stretch>
            <a:fillRect/>
          </a:stretch>
        </p:blipFill>
        <p:spPr>
          <a:xfrm rot="5400000">
            <a:off x="2700567" y="4203071"/>
            <a:ext cx="4344047" cy="3761175"/>
          </a:xfrm>
          <a:prstGeom prst="rect">
            <a:avLst/>
          </a:prstGeom>
          <a:effectLst>
            <a:outerShdw blurRad="63500" sx="102000" sy="102000" algn="ctr" rotWithShape="0">
              <a:prstClr val="black">
                <a:alpha val="40000"/>
              </a:prstClr>
            </a:outerShdw>
          </a:effectLst>
        </p:spPr>
      </p:pic>
      <p:pic>
        <p:nvPicPr>
          <p:cNvPr id="935" name="Picture" descr="Picture"/>
          <p:cNvPicPr>
            <a:picLocks noChangeAspect="1"/>
          </p:cNvPicPr>
          <p:nvPr/>
        </p:nvPicPr>
        <p:blipFill>
          <a:blip r:embed="rId3" cstate="print"/>
          <a:stretch>
            <a:fillRect/>
          </a:stretch>
        </p:blipFill>
        <p:spPr>
          <a:xfrm>
            <a:off x="2665008" y="3534477"/>
            <a:ext cx="4415158" cy="5097915"/>
          </a:xfrm>
          <a:prstGeom prst="rect">
            <a:avLst/>
          </a:prstGeom>
          <a:effectLst>
            <a:outerShdw blurRad="63500" sx="102000" sy="102000" algn="ctr" rotWithShape="0">
              <a:prstClr val="black">
                <a:alpha val="40000"/>
              </a:prstClr>
            </a:outerShdw>
          </a:effectLst>
        </p:spPr>
      </p:pic>
      <p:pic>
        <p:nvPicPr>
          <p:cNvPr id="1402" name="Picture" descr="Picture"/>
          <p:cNvPicPr>
            <a:picLocks noChangeAspect="1"/>
          </p:cNvPicPr>
          <p:nvPr/>
        </p:nvPicPr>
        <p:blipFill>
          <a:blip r:embed="rId4" cstate="print"/>
          <a:stretch>
            <a:fillRect/>
          </a:stretch>
        </p:blipFill>
        <p:spPr>
          <a:xfrm>
            <a:off x="11198860" y="2245995"/>
            <a:ext cx="1087755" cy="1087755"/>
          </a:xfrm>
          <a:prstGeom prst="rect">
            <a:avLst/>
          </a:prstGeom>
        </p:spPr>
      </p:pic>
      <p:pic>
        <p:nvPicPr>
          <p:cNvPr id="1871" name="Picture" descr="Picture"/>
          <p:cNvPicPr>
            <a:picLocks noChangeAspect="1"/>
          </p:cNvPicPr>
          <p:nvPr/>
        </p:nvPicPr>
        <p:blipFill>
          <a:blip r:embed="rId4" cstate="print"/>
          <a:stretch>
            <a:fillRect/>
          </a:stretch>
        </p:blipFill>
        <p:spPr>
          <a:xfrm>
            <a:off x="11146790" y="5099685"/>
            <a:ext cx="1149350" cy="1149350"/>
          </a:xfrm>
          <a:prstGeom prst="rect">
            <a:avLst/>
          </a:prstGeom>
        </p:spPr>
      </p:pic>
      <p:pic>
        <p:nvPicPr>
          <p:cNvPr id="2340" name="Picture" descr="Picture"/>
          <p:cNvPicPr>
            <a:picLocks noChangeAspect="1"/>
          </p:cNvPicPr>
          <p:nvPr/>
        </p:nvPicPr>
        <p:blipFill>
          <a:blip r:embed="rId4" cstate="print"/>
          <a:stretch>
            <a:fillRect/>
          </a:stretch>
        </p:blipFill>
        <p:spPr>
          <a:xfrm>
            <a:off x="11160760" y="7805420"/>
            <a:ext cx="1125855" cy="1125855"/>
          </a:xfrm>
          <a:prstGeom prst="rect">
            <a:avLst/>
          </a:prstGeom>
        </p:spPr>
      </p:pic>
      <p:pic>
        <p:nvPicPr>
          <p:cNvPr id="2809" name="Picture" descr="Picture"/>
          <p:cNvPicPr>
            <a:picLocks noChangeAspect="1"/>
          </p:cNvPicPr>
          <p:nvPr/>
        </p:nvPicPr>
        <p:blipFill>
          <a:blip r:embed="rId4" cstate="print"/>
          <a:stretch>
            <a:fillRect/>
          </a:stretch>
        </p:blipFill>
        <p:spPr>
          <a:xfrm>
            <a:off x="11144885" y="10658475"/>
            <a:ext cx="1157605" cy="1157605"/>
          </a:xfrm>
          <a:prstGeom prst="rect">
            <a:avLst/>
          </a:prstGeom>
        </p:spPr>
      </p:pic>
      <p:sp>
        <p:nvSpPr>
          <p:cNvPr id="3" name="文本框 2"/>
          <p:cNvSpPr txBox="1"/>
          <p:nvPr/>
        </p:nvSpPr>
        <p:spPr>
          <a:xfrm>
            <a:off x="3275330" y="5575935"/>
            <a:ext cx="3195320" cy="1014730"/>
          </a:xfrm>
          <a:prstGeom prst="rect">
            <a:avLst/>
          </a:prstGeom>
          <a:noFill/>
        </p:spPr>
        <p:txBody>
          <a:bodyPr wrap="none" rtlCol="0">
            <a:spAutoFit/>
          </a:bodyPr>
          <a:lstStyle/>
          <a:p>
            <a:r>
              <a:rPr lang="en-US" altLang="zh-CN" sz="6000" b="1">
                <a:latin typeface="微软雅黑" panose="020B0503020204020204" charset="-122"/>
                <a:ea typeface="微软雅黑" panose="020B0503020204020204" charset="-122"/>
              </a:rPr>
              <a:t>OutLine</a:t>
            </a:r>
            <a:endParaRPr lang="en-US" altLang="zh-CN" sz="6000" b="1">
              <a:latin typeface="微软雅黑" panose="020B0503020204020204" charset="-122"/>
              <a:ea typeface="微软雅黑" panose="020B0503020204020204" charset="-122"/>
            </a:endParaRPr>
          </a:p>
        </p:txBody>
      </p:sp>
      <p:sp>
        <p:nvSpPr>
          <p:cNvPr id="4" name="文本框 3"/>
          <p:cNvSpPr txBox="1"/>
          <p:nvPr/>
        </p:nvSpPr>
        <p:spPr>
          <a:xfrm>
            <a:off x="13018770" y="2161540"/>
            <a:ext cx="5443220" cy="1014730"/>
          </a:xfrm>
          <a:prstGeom prst="rect">
            <a:avLst/>
          </a:prstGeom>
          <a:noFill/>
        </p:spPr>
        <p:txBody>
          <a:bodyPr wrap="square" rtlCol="0">
            <a:spAutoFit/>
          </a:bodyPr>
          <a:lstStyle/>
          <a:p>
            <a:r>
              <a:rPr lang="en-US" altLang="zh-CN" sz="6000">
                <a:latin typeface="微软雅黑" panose="020B0503020204020204" charset="-122"/>
                <a:ea typeface="微软雅黑" panose="020B0503020204020204" charset="-122"/>
              </a:rPr>
              <a:t>Background</a:t>
            </a:r>
            <a:endParaRPr lang="en-US" altLang="zh-CN" sz="6000">
              <a:latin typeface="微软雅黑" panose="020B0503020204020204" charset="-122"/>
              <a:ea typeface="微软雅黑" panose="020B0503020204020204" charset="-122"/>
            </a:endParaRPr>
          </a:p>
        </p:txBody>
      </p:sp>
      <p:sp>
        <p:nvSpPr>
          <p:cNvPr id="5" name="文本框 4"/>
          <p:cNvSpPr txBox="1"/>
          <p:nvPr/>
        </p:nvSpPr>
        <p:spPr>
          <a:xfrm>
            <a:off x="13091160" y="5099685"/>
            <a:ext cx="5830570" cy="1014730"/>
          </a:xfrm>
          <a:prstGeom prst="rect">
            <a:avLst/>
          </a:prstGeom>
          <a:noFill/>
        </p:spPr>
        <p:txBody>
          <a:bodyPr wrap="square" rtlCol="0">
            <a:spAutoFit/>
          </a:bodyPr>
          <a:lstStyle/>
          <a:p>
            <a:pPr lvl="0" algn="l">
              <a:buClrTx/>
              <a:buSzTx/>
              <a:buFontTx/>
            </a:pPr>
            <a:r>
              <a:rPr lang="en-US" altLang="zh-CN" sz="6000" b="1">
                <a:latin typeface="微软雅黑" panose="020B0503020204020204" charset="-122"/>
                <a:ea typeface="微软雅黑" panose="020B0503020204020204" charset="-122"/>
                <a:sym typeface="+mn-ea"/>
              </a:rPr>
              <a:t>Task Analysis</a:t>
            </a:r>
            <a:endParaRPr lang="en-US" altLang="zh-CN" sz="6000" b="1">
              <a:latin typeface="Microsoft JhengHei" panose="020B0604030504040204" charset="-120"/>
              <a:ea typeface="Microsoft JhengHei" panose="020B0604030504040204" charset="-120"/>
              <a:sym typeface="+mn-ea"/>
            </a:endParaRPr>
          </a:p>
        </p:txBody>
      </p:sp>
      <p:sp>
        <p:nvSpPr>
          <p:cNvPr id="6" name="文本框 5"/>
          <p:cNvSpPr txBox="1"/>
          <p:nvPr/>
        </p:nvSpPr>
        <p:spPr>
          <a:xfrm>
            <a:off x="13091160" y="7734300"/>
            <a:ext cx="4440555" cy="1014730"/>
          </a:xfrm>
          <a:prstGeom prst="rect">
            <a:avLst/>
          </a:prstGeom>
          <a:noFill/>
        </p:spPr>
        <p:txBody>
          <a:bodyPr wrap="square" rtlCol="0">
            <a:spAutoFit/>
          </a:bodyPr>
          <a:lstStyle/>
          <a:p>
            <a:pPr lvl="0" algn="l">
              <a:buClrTx/>
              <a:buSzTx/>
              <a:buFontTx/>
            </a:pPr>
            <a:r>
              <a:rPr lang="en-US" altLang="zh-CN" sz="6000">
                <a:latin typeface="微软雅黑" panose="020B0503020204020204" charset="-122"/>
                <a:ea typeface="微软雅黑" panose="020B0503020204020204" charset="-122"/>
                <a:sym typeface="+mn-ea"/>
              </a:rPr>
              <a:t>Approach</a:t>
            </a:r>
            <a:endParaRPr lang="en-US" altLang="zh-CN" sz="6000">
              <a:latin typeface="微软雅黑" panose="020B0503020204020204" charset="-122"/>
              <a:ea typeface="微软雅黑" panose="020B0503020204020204" charset="-122"/>
              <a:sym typeface="+mn-ea"/>
            </a:endParaRPr>
          </a:p>
        </p:txBody>
      </p:sp>
      <p:sp>
        <p:nvSpPr>
          <p:cNvPr id="7" name="文本框 6"/>
          <p:cNvSpPr txBox="1"/>
          <p:nvPr/>
        </p:nvSpPr>
        <p:spPr>
          <a:xfrm>
            <a:off x="13091160" y="10730230"/>
            <a:ext cx="7150100" cy="1014730"/>
          </a:xfrm>
          <a:prstGeom prst="rect">
            <a:avLst/>
          </a:prstGeom>
          <a:noFill/>
        </p:spPr>
        <p:txBody>
          <a:bodyPr wrap="square" rtlCol="0">
            <a:spAutoFit/>
          </a:bodyPr>
          <a:lstStyle/>
          <a:p>
            <a:pPr lvl="0" algn="l">
              <a:buClrTx/>
              <a:buSzTx/>
              <a:buFontTx/>
            </a:pPr>
            <a:r>
              <a:rPr lang="en-US" altLang="zh-CN" sz="6000">
                <a:latin typeface="微软雅黑" panose="020B0503020204020204" charset="-122"/>
                <a:ea typeface="微软雅黑" panose="020B0503020204020204" charset="-122"/>
                <a:sym typeface="+mn-ea"/>
              </a:rPr>
              <a:t>Responsibility</a:t>
            </a:r>
            <a:endParaRPr lang="en-US" altLang="zh-CN" sz="6000">
              <a:latin typeface="微软雅黑" panose="020B0503020204020204" charset="-122"/>
              <a:ea typeface="微软雅黑" panose="020B0503020204020204" charset="-122"/>
              <a:sym typeface="+mn-ea"/>
            </a:endParaRPr>
          </a:p>
        </p:txBody>
      </p:sp>
      <p:cxnSp>
        <p:nvCxnSpPr>
          <p:cNvPr id="8" name="直接连接符 7"/>
          <p:cNvCxnSpPr>
            <a:stCxn id="1402" idx="0"/>
          </p:cNvCxnSpPr>
          <p:nvPr/>
        </p:nvCxnSpPr>
        <p:spPr>
          <a:xfrm flipH="1">
            <a:off x="11723370" y="2245995"/>
            <a:ext cx="19685" cy="8702040"/>
          </a:xfrm>
          <a:prstGeom prst="line">
            <a:avLst/>
          </a:prstGeom>
          <a:ln w="57150">
            <a:solidFill>
              <a:srgbClr val="BF1A25"/>
            </a:solidFill>
          </a:ln>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1"/>
          <a:stretch>
            <a:fillRect/>
          </a:stretch>
        </p:blipFill>
        <p:spPr>
          <a:xfrm>
            <a:off x="1619885" y="9524365"/>
            <a:ext cx="8864600" cy="4015105"/>
          </a:xfrm>
          <a:prstGeom prst="rect">
            <a:avLst/>
          </a:prstGeom>
        </p:spPr>
      </p:pic>
      <p:sp>
        <p:nvSpPr>
          <p:cNvPr id="5" name="文本框 4"/>
          <p:cNvSpPr txBox="1"/>
          <p:nvPr/>
        </p:nvSpPr>
        <p:spPr>
          <a:xfrm>
            <a:off x="15375890" y="188595"/>
            <a:ext cx="3027680"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Map State Policy</a:t>
            </a:r>
            <a:endParaRPr lang="en-US" altLang="zh-CN" sz="2800">
              <a:latin typeface="微软雅黑" panose="020B0503020204020204" charset="-122"/>
              <a:ea typeface="微软雅黑" panose="020B0503020204020204" charset="-122"/>
              <a:sym typeface="+mn-ea"/>
            </a:endParaRPr>
          </a:p>
        </p:txBody>
      </p:sp>
      <p:sp>
        <p:nvSpPr>
          <p:cNvPr id="7" name="文本框 6"/>
          <p:cNvSpPr txBox="1"/>
          <p:nvPr/>
        </p:nvSpPr>
        <p:spPr>
          <a:xfrm>
            <a:off x="21743035" y="377825"/>
            <a:ext cx="2568575"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Responsibility</a:t>
            </a:r>
            <a:endParaRPr lang="zh-CN" altLang="en-US" sz="2800">
              <a:latin typeface="黑体" panose="02010609060101010101" charset="-122"/>
              <a:ea typeface="黑体" panose="02010609060101010101" charset="-122"/>
              <a:sym typeface="+mn-ea"/>
            </a:endParaRPr>
          </a:p>
        </p:txBody>
      </p:sp>
      <p:sp>
        <p:nvSpPr>
          <p:cNvPr id="9" name="椭圆 8"/>
          <p:cNvSpPr/>
          <p:nvPr/>
        </p:nvSpPr>
        <p:spPr>
          <a:xfrm>
            <a:off x="11405870" y="524510"/>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10" name="椭圆 9"/>
          <p:cNvSpPr/>
          <p:nvPr/>
        </p:nvSpPr>
        <p:spPr>
          <a:xfrm>
            <a:off x="18769330" y="537845"/>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11" name="椭圆 10"/>
          <p:cNvSpPr/>
          <p:nvPr/>
        </p:nvSpPr>
        <p:spPr>
          <a:xfrm>
            <a:off x="21421090" y="495300"/>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cxnSp>
        <p:nvCxnSpPr>
          <p:cNvPr id="12" name="直接连接符 11"/>
          <p:cNvCxnSpPr/>
          <p:nvPr/>
        </p:nvCxnSpPr>
        <p:spPr>
          <a:xfrm>
            <a:off x="0" y="1501775"/>
            <a:ext cx="24268430" cy="0"/>
          </a:xfrm>
          <a:prstGeom prst="line">
            <a:avLst/>
          </a:prstGeom>
          <a:ln w="57150"/>
        </p:spPr>
        <p:style>
          <a:lnRef idx="1">
            <a:schemeClr val="dk1"/>
          </a:lnRef>
          <a:fillRef idx="0">
            <a:schemeClr val="dk1"/>
          </a:fillRef>
          <a:effectRef idx="0">
            <a:schemeClr val="dk1"/>
          </a:effectRef>
          <a:fontRef idx="minor">
            <a:schemeClr val="tx1"/>
          </a:fontRef>
        </p:style>
      </p:cxnSp>
      <p:sp>
        <p:nvSpPr>
          <p:cNvPr id="13" name="文本框 12"/>
          <p:cNvSpPr txBox="1"/>
          <p:nvPr/>
        </p:nvSpPr>
        <p:spPr>
          <a:xfrm>
            <a:off x="0" y="207010"/>
            <a:ext cx="11873865" cy="1106805"/>
          </a:xfrm>
          <a:prstGeom prst="rect">
            <a:avLst/>
          </a:prstGeom>
          <a:noFill/>
        </p:spPr>
        <p:txBody>
          <a:bodyPr wrap="square" rtlCol="0">
            <a:spAutoFit/>
          </a:bodyPr>
          <a:lstStyle/>
          <a:p>
            <a:r>
              <a:rPr lang="en-US" altLang="zh-CN" sz="6600" b="1">
                <a:latin typeface="微软雅黑" panose="020B0503020204020204" charset="-122"/>
                <a:ea typeface="微软雅黑" panose="020B0503020204020204" charset="-122"/>
              </a:rPr>
              <a:t>TaskAnalysis</a:t>
            </a:r>
            <a:r>
              <a:rPr lang="en-US" altLang="zh-CN" sz="4400" b="1">
                <a:sym typeface="+mn-ea"/>
              </a:rPr>
              <a:t>map state policy</a:t>
            </a:r>
            <a:endParaRPr lang="en-US" altLang="zh-CN" sz="4400" b="1">
              <a:sym typeface="+mn-ea"/>
            </a:endParaRPr>
          </a:p>
        </p:txBody>
      </p:sp>
      <p:sp>
        <p:nvSpPr>
          <p:cNvPr id="14" name="文本框 13"/>
          <p:cNvSpPr txBox="1"/>
          <p:nvPr/>
        </p:nvSpPr>
        <p:spPr>
          <a:xfrm>
            <a:off x="11904980" y="375920"/>
            <a:ext cx="2658110"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Luring Sheep</a:t>
            </a:r>
            <a:endParaRPr lang="en-US" altLang="zh-CN" sz="2800">
              <a:latin typeface="微软雅黑" panose="020B0503020204020204" charset="-122"/>
              <a:ea typeface="微软雅黑" panose="020B0503020204020204" charset="-122"/>
              <a:sym typeface="+mn-ea"/>
            </a:endParaRPr>
          </a:p>
        </p:txBody>
      </p:sp>
      <p:sp>
        <p:nvSpPr>
          <p:cNvPr id="16" name="椭圆 15"/>
          <p:cNvSpPr/>
          <p:nvPr/>
        </p:nvSpPr>
        <p:spPr>
          <a:xfrm>
            <a:off x="14980920" y="298450"/>
            <a:ext cx="273685" cy="273685"/>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2" name="文本框 1"/>
          <p:cNvSpPr txBox="1"/>
          <p:nvPr/>
        </p:nvSpPr>
        <p:spPr>
          <a:xfrm>
            <a:off x="19101435" y="386080"/>
            <a:ext cx="1857375"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Approach</a:t>
            </a:r>
            <a:endParaRPr lang="en-US" altLang="zh-CN" sz="2800">
              <a:latin typeface="微软雅黑" panose="020B0503020204020204" charset="-122"/>
              <a:ea typeface="微软雅黑" panose="020B0503020204020204" charset="-122"/>
              <a:sym typeface="+mn-ea"/>
            </a:endParaRPr>
          </a:p>
        </p:txBody>
      </p:sp>
      <p:pic>
        <p:nvPicPr>
          <p:cNvPr id="4" name="图片 3"/>
          <p:cNvPicPr>
            <a:picLocks noChangeAspect="1"/>
          </p:cNvPicPr>
          <p:nvPr/>
        </p:nvPicPr>
        <p:blipFill>
          <a:blip r:embed="rId2">
            <a:lum bright="30000" contrast="60000"/>
          </a:blip>
          <a:stretch>
            <a:fillRect/>
          </a:stretch>
        </p:blipFill>
        <p:spPr>
          <a:xfrm>
            <a:off x="757555" y="1950720"/>
            <a:ext cx="10922000" cy="7124700"/>
          </a:xfrm>
          <a:prstGeom prst="rect">
            <a:avLst/>
          </a:prstGeom>
        </p:spPr>
      </p:pic>
      <p:sp>
        <p:nvSpPr>
          <p:cNvPr id="6" name="文本框 5"/>
          <p:cNvSpPr txBox="1"/>
          <p:nvPr/>
        </p:nvSpPr>
        <p:spPr>
          <a:xfrm>
            <a:off x="12296140" y="2431415"/>
            <a:ext cx="8994770" cy="707886"/>
          </a:xfrm>
          <a:prstGeom prst="rect">
            <a:avLst/>
          </a:prstGeom>
          <a:noFill/>
        </p:spPr>
        <p:txBody>
          <a:bodyPr wrap="none" rtlCol="0">
            <a:spAutoFit/>
          </a:bodyPr>
          <a:lstStyle/>
          <a:p>
            <a:r>
              <a:rPr lang="en-US" altLang="zh-CN" sz="4000" b="1" dirty="0"/>
              <a:t>Map</a:t>
            </a:r>
            <a:r>
              <a:rPr lang="en-US" altLang="zh-CN" sz="4000" dirty="0"/>
              <a:t>:</a:t>
            </a:r>
            <a:r>
              <a:rPr lang="en-US" altLang="zh-CN" sz="4000" b="1" dirty="0"/>
              <a:t>  21</a:t>
            </a:r>
            <a:r>
              <a:rPr lang="zh-CN" altLang="en-US" sz="4000" b="1" dirty="0"/>
              <a:t>×</a:t>
            </a:r>
            <a:r>
              <a:rPr lang="en-US" altLang="zh-CN" sz="4000" b="1" dirty="0"/>
              <a:t>21 </a:t>
            </a:r>
            <a:r>
              <a:rPr lang="en-US" altLang="zh-CN" sz="4000" dirty="0"/>
              <a:t>with cotes formed a square </a:t>
            </a:r>
            <a:endParaRPr lang="en-US" altLang="zh-CN" sz="4000" dirty="0"/>
          </a:p>
        </p:txBody>
      </p:sp>
      <p:sp>
        <p:nvSpPr>
          <p:cNvPr id="17" name="文本框 16"/>
          <p:cNvSpPr txBox="1"/>
          <p:nvPr/>
        </p:nvSpPr>
        <p:spPr>
          <a:xfrm>
            <a:off x="12296140" y="10842625"/>
            <a:ext cx="10858500" cy="706755"/>
          </a:xfrm>
          <a:prstGeom prst="rect">
            <a:avLst/>
          </a:prstGeom>
          <a:noFill/>
        </p:spPr>
        <p:txBody>
          <a:bodyPr wrap="none" rtlCol="0">
            <a:spAutoFit/>
          </a:bodyPr>
          <a:lstStyle/>
          <a:p>
            <a:r>
              <a:rPr lang="en-US" altLang="zh-CN" sz="4000" b="1"/>
              <a:t>Action</a:t>
            </a:r>
            <a:r>
              <a:rPr lang="en-US" altLang="zh-CN" sz="4000"/>
              <a:t>: </a:t>
            </a:r>
            <a:r>
              <a:rPr lang="en-US" altLang="zh-CN" sz="4000" b="1"/>
              <a:t> 6 </a:t>
            </a:r>
            <a:r>
              <a:rPr lang="en-US" altLang="zh-CN" sz="4000"/>
              <a:t>move around, take out wheat, do nothing</a:t>
            </a:r>
            <a:endParaRPr lang="zh-CN" altLang="en-US" sz="4000">
              <a:ea typeface="宋体" panose="02010600030101010101" pitchFamily="2" charset="-122"/>
            </a:endParaRPr>
          </a:p>
        </p:txBody>
      </p:sp>
      <mc:AlternateContent xmlns:mc="http://schemas.openxmlformats.org/markup-compatibility/2006">
        <mc:Choice xmlns:a14="http://schemas.microsoft.com/office/drawing/2010/main" Requires="a14">
          <p:sp>
            <p:nvSpPr>
              <p:cNvPr id="19" name="文本框 18"/>
              <p:cNvSpPr txBox="1"/>
              <p:nvPr/>
            </p:nvSpPr>
            <p:spPr>
              <a:xfrm>
                <a:off x="12288520" y="5209540"/>
                <a:ext cx="6142355" cy="753745"/>
              </a:xfrm>
              <a:prstGeom prst="rect">
                <a:avLst/>
              </a:prstGeom>
              <a:noFill/>
            </p:spPr>
            <p:txBody>
              <a:bodyPr wrap="none" rtlCol="0">
                <a:spAutoFit/>
              </a:bodyPr>
              <a:lstStyle/>
              <a:p>
                <a:r>
                  <a:rPr lang="en-US" altLang="zh-CN" sz="4000" b="1"/>
                  <a:t>State</a:t>
                </a:r>
                <a:r>
                  <a:rPr lang="en-US" altLang="zh-CN" sz="4000"/>
                  <a:t>:</a:t>
                </a:r>
                <a:r>
                  <a:rPr lang="en-US" altLang="zh-CN" sz="4000" b="1"/>
                  <a:t> </a:t>
                </a:r>
                <a14:m>
                  <m:oMath xmlns:m="http://schemas.openxmlformats.org/officeDocument/2006/math">
                    <m:sSup>
                      <m:sSupPr>
                        <m:ctrlPr>
                          <a:rPr lang="en-US" altLang="zh-CN" sz="4000" b="1" i="1">
                            <a:latin typeface="Cambria Math" panose="02040503050406030204" pitchFamily="18" charset="0"/>
                            <a:cs typeface="Cambria Math" panose="02040503050406030204" pitchFamily="18" charset="0"/>
                          </a:rPr>
                        </m:ctrlPr>
                      </m:sSupPr>
                      <m:e>
                        <m:r>
                          <a:rPr lang="en-US" altLang="zh-CN" sz="4000" b="1" i="1">
                            <a:latin typeface="Cambria Math" panose="02040503050406030204" pitchFamily="18" charset="0"/>
                            <a:cs typeface="Cambria Math" panose="02040503050406030204" pitchFamily="18" charset="0"/>
                          </a:rPr>
                          <m:t> </m:t>
                        </m:r>
                        <m:r>
                          <a:rPr lang="en-US" altLang="zh-CN" sz="4000" b="1" i="1">
                            <a:latin typeface="Cambria Math" panose="02040503050406030204" pitchFamily="18" charset="0"/>
                            <a:cs typeface="Cambria Math" panose="02040503050406030204" pitchFamily="18" charset="0"/>
                          </a:rPr>
                          <m:t>𝟑</m:t>
                        </m:r>
                      </m:e>
                      <m:sup>
                        <m:r>
                          <a:rPr lang="en-US" altLang="zh-CN" sz="4000" b="1" i="1">
                            <a:latin typeface="Cambria Math" panose="02040503050406030204" pitchFamily="18" charset="0"/>
                            <a:cs typeface="Cambria Math" panose="02040503050406030204" pitchFamily="18" charset="0"/>
                          </a:rPr>
                          <m:t>𝟐𝟏</m:t>
                        </m:r>
                        <m:r>
                          <a:rPr lang="zh-CN" altLang="en-US" sz="4000" b="1" i="1">
                            <a:latin typeface="Cambria Math" panose="02040503050406030204" pitchFamily="18" charset="0"/>
                            <a:cs typeface="Cambria Math" panose="02040503050406030204" pitchFamily="18" charset="0"/>
                          </a:rPr>
                          <m:t>×</m:t>
                        </m:r>
                        <m:r>
                          <a:rPr lang="en-US" altLang="zh-CN" sz="4000" b="1" i="1">
                            <a:latin typeface="Cambria Math" panose="02040503050406030204" pitchFamily="18" charset="0"/>
                            <a:cs typeface="Cambria Math" panose="02040503050406030204" pitchFamily="18" charset="0"/>
                          </a:rPr>
                          <m:t>𝟐𝟏</m:t>
                        </m:r>
                      </m:sup>
                    </m:sSup>
                  </m:oMath>
                </a14:m>
                <a:r>
                  <a:rPr lang="en-US" altLang="zh-CN" sz="4000"/>
                  <a:t> possible states</a:t>
                </a:r>
                <a:endParaRPr lang="en-US" altLang="zh-CN" sz="4000"/>
              </a:p>
            </p:txBody>
          </p:sp>
        </mc:Choice>
        <mc:Fallback>
          <p:sp>
            <p:nvSpPr>
              <p:cNvPr id="19" name="文本框 18"/>
              <p:cNvSpPr txBox="1">
                <a:spLocks noRot="1" noChangeAspect="1" noMove="1" noResize="1" noEditPoints="1" noAdjustHandles="1" noChangeArrowheads="1" noChangeShapeType="1" noTextEdit="1"/>
              </p:cNvSpPr>
              <p:nvPr/>
            </p:nvSpPr>
            <p:spPr>
              <a:xfrm>
                <a:off x="12288520" y="5209540"/>
                <a:ext cx="6142355" cy="753745"/>
              </a:xfrm>
              <a:prstGeom prst="rect">
                <a:avLst/>
              </a:prstGeom>
              <a:blipFill rotWithShape="1">
                <a:blip r:embed="rId3"/>
                <a:stretch>
                  <a:fillRect r="-414"/>
                </a:stretch>
              </a:blipFill>
            </p:spPr>
            <p:txBody>
              <a:bodyPr/>
              <a:lstStyle/>
              <a:p>
                <a:r>
                  <a:rPr lang="zh-CN" altLang="en-US">
                    <a:noFill/>
                  </a:rPr>
                  <a:t> </a:t>
                </a:r>
              </a:p>
            </p:txBody>
          </p:sp>
        </mc:Fallback>
      </mc:AlternateContent>
      <p:sp>
        <p:nvSpPr>
          <p:cNvPr id="37" name="文本框 36"/>
          <p:cNvSpPr txBox="1"/>
          <p:nvPr/>
        </p:nvSpPr>
        <p:spPr>
          <a:xfrm>
            <a:off x="13051790" y="7075686"/>
            <a:ext cx="6583341" cy="646331"/>
          </a:xfrm>
          <a:prstGeom prst="rect">
            <a:avLst/>
          </a:prstGeom>
          <a:noFill/>
        </p:spPr>
        <p:txBody>
          <a:bodyPr wrap="none" rtlCol="0">
            <a:spAutoFit/>
          </a:bodyPr>
          <a:lstStyle/>
          <a:p>
            <a:r>
              <a:rPr lang="en-US" altLang="zh-CN" sz="3600" b="1">
                <a:solidFill>
                  <a:srgbClr val="FF0000"/>
                </a:solidFill>
              </a:rPr>
              <a:t>Tabluar </a:t>
            </a:r>
            <a:r>
              <a:rPr lang="en-US" altLang="zh-CN" sz="3600">
                <a:solidFill>
                  <a:srgbClr val="FF0000"/>
                </a:solidFill>
              </a:rPr>
              <a:t>Q-learning is not fitable</a:t>
            </a:r>
            <a:r>
              <a:rPr lang="zh-CN" altLang="en-US" sz="3600">
                <a:solidFill>
                  <a:srgbClr val="FF0000"/>
                </a:solidFill>
                <a:ea typeface="宋体" panose="02010600030101010101" pitchFamily="2" charset="-122"/>
              </a:rPr>
              <a:t>！</a:t>
            </a:r>
            <a:endParaRPr lang="zh-CN" altLang="en-US" sz="3600">
              <a:solidFill>
                <a:srgbClr val="FF0000"/>
              </a:solidFill>
              <a:ea typeface="宋体" panose="02010600030101010101" pitchFamily="2" charset="-122"/>
            </a:endParaRPr>
          </a:p>
        </p:txBody>
      </p:sp>
      <mc:AlternateContent xmlns:mc="http://schemas.openxmlformats.org/markup-compatibility/2006">
        <mc:Choice xmlns:a14="http://schemas.microsoft.com/office/drawing/2010/main" Requires="a14">
          <p:sp>
            <p:nvSpPr>
              <p:cNvPr id="38" name="文本框 37"/>
              <p:cNvSpPr txBox="1"/>
              <p:nvPr/>
            </p:nvSpPr>
            <p:spPr>
              <a:xfrm>
                <a:off x="13051790" y="6223000"/>
                <a:ext cx="10314305" cy="721801"/>
              </a:xfrm>
              <a:prstGeom prst="rect">
                <a:avLst/>
              </a:prstGeom>
              <a:noFill/>
            </p:spPr>
            <p:txBody>
              <a:bodyPr wrap="square" rtlCol="0" anchor="t">
                <a:spAutoFit/>
              </a:bodyPr>
              <a:lstStyle/>
              <a:p>
                <a:r>
                  <a:rPr lang="en-US" altLang="zh-CN" sz="3200"/>
                  <a:t>Cost at least   </a:t>
                </a:r>
                <a14:m>
                  <m:oMath xmlns:m="http://schemas.openxmlformats.org/officeDocument/2006/math">
                    <m:r>
                      <a:rPr lang="en-US" altLang="zh-CN" sz="4000" b="1">
                        <a:solidFill>
                          <a:srgbClr val="FF0000"/>
                        </a:solidFill>
                        <a:latin typeface="Cambria Math" panose="02040503050406030204" pitchFamily="18" charset="0"/>
                      </a:rPr>
                      <m:t>𝟐</m:t>
                    </m:r>
                    <m:r>
                      <a:rPr lang="en-US" altLang="zh-CN" sz="4000" b="1">
                        <a:solidFill>
                          <a:srgbClr val="FF0000"/>
                        </a:solidFill>
                        <a:latin typeface="Cambria Math" panose="02040503050406030204" pitchFamily="18" charset="0"/>
                      </a:rPr>
                      <m:t>.</m:t>
                    </m:r>
                    <m:r>
                      <a:rPr lang="en-US" altLang="zh-CN" sz="4000" b="1">
                        <a:solidFill>
                          <a:srgbClr val="FF0000"/>
                        </a:solidFill>
                        <a:latin typeface="Cambria Math" panose="02040503050406030204" pitchFamily="18" charset="0"/>
                      </a:rPr>
                      <m:t>𝟓</m:t>
                    </m:r>
                    <m:r>
                      <a:rPr lang="en-US" altLang="zh-CN" sz="4000" b="1">
                        <a:solidFill>
                          <a:srgbClr val="FF0000"/>
                        </a:solidFill>
                        <a:latin typeface="Cambria Math" panose="02040503050406030204" pitchFamily="18" charset="0"/>
                        <a:cs typeface="Cambria Math" panose="02040503050406030204" pitchFamily="18" charset="0"/>
                      </a:rPr>
                      <m:t>×</m:t>
                    </m:r>
                    <m:sSup>
                      <m:sSupPr>
                        <m:ctrlPr>
                          <a:rPr lang="en-US" altLang="zh-CN" sz="4000" b="1" i="1">
                            <a:solidFill>
                              <a:srgbClr val="FF0000"/>
                            </a:solidFill>
                            <a:latin typeface="Cambria Math" panose="02040503050406030204" pitchFamily="18" charset="0"/>
                            <a:cs typeface="Cambria Math" panose="02040503050406030204" pitchFamily="18" charset="0"/>
                          </a:rPr>
                        </m:ctrlPr>
                      </m:sSupPr>
                      <m:e>
                        <m:r>
                          <a:rPr lang="en-US" altLang="zh-CN" sz="4000" b="1" i="1">
                            <a:solidFill>
                              <a:srgbClr val="FF0000"/>
                            </a:solidFill>
                            <a:latin typeface="Cambria Math" panose="02040503050406030204" pitchFamily="18" charset="0"/>
                            <a:cs typeface="Cambria Math" panose="02040503050406030204" pitchFamily="18" charset="0"/>
                          </a:rPr>
                          <m:t>𝟏𝟎</m:t>
                        </m:r>
                      </m:e>
                      <m:sup>
                        <m:r>
                          <a:rPr lang="en-US" altLang="zh-CN" sz="4000" b="1" i="1">
                            <a:solidFill>
                              <a:srgbClr val="FF0000"/>
                            </a:solidFill>
                            <a:latin typeface="Cambria Math" panose="02040503050406030204" pitchFamily="18" charset="0"/>
                            <a:cs typeface="Cambria Math" panose="02040503050406030204" pitchFamily="18" charset="0"/>
                          </a:rPr>
                          <m:t>𝟏𝟏𝟏</m:t>
                        </m:r>
                      </m:sup>
                    </m:sSup>
                  </m:oMath>
                </a14:m>
                <a:r>
                  <a:rPr lang="en-US" altLang="zh-CN" sz="4000" b="1">
                    <a:solidFill>
                      <a:srgbClr val="FF0000"/>
                    </a:solidFill>
                  </a:rPr>
                  <a:t>TB</a:t>
                </a:r>
                <a:r>
                  <a:rPr lang="en-US" altLang="zh-CN" sz="3200" b="1"/>
                  <a:t>   </a:t>
                </a:r>
                <a:r>
                  <a:rPr lang="en-US" altLang="zh-CN" sz="3200"/>
                  <a:t>Memory to hold a Q-Table</a:t>
                </a:r>
                <a:endParaRPr lang="en-US" altLang="zh-CN" sz="3200"/>
              </a:p>
            </p:txBody>
          </p:sp>
        </mc:Choice>
        <mc:Fallback>
          <p:sp>
            <p:nvSpPr>
              <p:cNvPr id="38" name="文本框 37"/>
              <p:cNvSpPr txBox="1">
                <a:spLocks noRot="1" noChangeAspect="1" noMove="1" noResize="1" noEditPoints="1" noAdjustHandles="1" noChangeArrowheads="1" noChangeShapeType="1" noTextEdit="1"/>
              </p:cNvSpPr>
              <p:nvPr/>
            </p:nvSpPr>
            <p:spPr>
              <a:xfrm>
                <a:off x="13051790" y="6223000"/>
                <a:ext cx="10314305" cy="721801"/>
              </a:xfrm>
              <a:prstGeom prst="rect">
                <a:avLst/>
              </a:prstGeom>
              <a:blipFill rotWithShape="1">
                <a:blip r:embed="rId4"/>
                <a:stretch>
                  <a:fillRect b="61"/>
                </a:stretch>
              </a:blipFill>
            </p:spPr>
            <p:txBody>
              <a:bodyPr/>
              <a:lstStyle/>
              <a:p>
                <a:r>
                  <a:rPr lang="zh-CN" altLang="en-US">
                    <a:noFill/>
                  </a:rPr>
                  <a:t> </a:t>
                </a:r>
              </a:p>
            </p:txBody>
          </p:sp>
        </mc:Fallback>
      </mc:AlternateContent>
      <p:sp>
        <p:nvSpPr>
          <p:cNvPr id="39" name="文本框 38"/>
          <p:cNvSpPr txBox="1"/>
          <p:nvPr/>
        </p:nvSpPr>
        <p:spPr>
          <a:xfrm rot="1809853">
            <a:off x="2578174" y="6383478"/>
            <a:ext cx="19019374" cy="1569660"/>
          </a:xfrm>
          <a:prstGeom prst="rect">
            <a:avLst/>
          </a:prstGeom>
          <a:noFill/>
        </p:spPr>
        <p:txBody>
          <a:bodyPr wrap="none" rtlCol="0">
            <a:spAutoFit/>
          </a:bodyPr>
          <a:lstStyle/>
          <a:p>
            <a:r>
              <a:rPr lang="en-US" sz="8000" dirty="0">
                <a:solidFill>
                  <a:srgbClr val="FF0000"/>
                </a:solidFill>
                <a:highlight>
                  <a:srgbClr val="FFFF00"/>
                </a:highlight>
              </a:rPr>
              <a:t>Consider using </a:t>
            </a:r>
            <a:r>
              <a:rPr lang="en-US" sz="9600" b="1" dirty="0">
                <a:solidFill>
                  <a:srgbClr val="FF0000"/>
                </a:solidFill>
                <a:highlight>
                  <a:srgbClr val="FFFF00"/>
                </a:highlight>
              </a:rPr>
              <a:t>Deep </a:t>
            </a:r>
            <a:r>
              <a:rPr lang="en-US" sz="9600" dirty="0">
                <a:solidFill>
                  <a:srgbClr val="FF0000"/>
                </a:solidFill>
                <a:highlight>
                  <a:srgbClr val="FFFF00"/>
                </a:highlight>
              </a:rPr>
              <a:t>Q-learning</a:t>
            </a:r>
            <a:r>
              <a:rPr lang="en-US" sz="8000" dirty="0">
                <a:solidFill>
                  <a:srgbClr val="FF0000"/>
                </a:solidFill>
                <a:highlight>
                  <a:srgbClr val="FFFF00"/>
                </a:highlight>
              </a:rPr>
              <a:t> algorithm</a:t>
            </a:r>
            <a:endParaRPr lang="en-US" sz="8000" dirty="0">
              <a:solidFill>
                <a:srgbClr val="FF0000"/>
              </a:solidFill>
              <a:highlight>
                <a:srgbClr val="FFFF00"/>
              </a:highlight>
            </a:endParaRPr>
          </a:p>
        </p:txBody>
      </p:sp>
      <p:sp>
        <p:nvSpPr>
          <p:cNvPr id="40" name="文本框 39"/>
          <p:cNvSpPr txBox="1"/>
          <p:nvPr/>
        </p:nvSpPr>
        <p:spPr>
          <a:xfrm>
            <a:off x="15387320" y="845185"/>
            <a:ext cx="3070225"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Reward Function</a:t>
            </a:r>
            <a:endParaRPr lang="en-US" altLang="zh-CN" sz="2800">
              <a:latin typeface="微软雅黑" panose="020B0503020204020204" charset="-122"/>
              <a:ea typeface="微软雅黑" panose="020B0503020204020204" charset="-122"/>
              <a:sym typeface="+mn-ea"/>
            </a:endParaRPr>
          </a:p>
        </p:txBody>
      </p:sp>
      <p:sp>
        <p:nvSpPr>
          <p:cNvPr id="42" name="椭圆 41"/>
          <p:cNvSpPr/>
          <p:nvPr/>
        </p:nvSpPr>
        <p:spPr>
          <a:xfrm>
            <a:off x="14929485" y="969645"/>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21743035" y="377825"/>
            <a:ext cx="2568575"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Responsibility</a:t>
            </a:r>
            <a:endParaRPr lang="zh-CN" altLang="en-US" sz="2800">
              <a:latin typeface="黑体" panose="02010609060101010101" charset="-122"/>
              <a:ea typeface="黑体" panose="02010609060101010101" charset="-122"/>
              <a:sym typeface="+mn-ea"/>
            </a:endParaRPr>
          </a:p>
        </p:txBody>
      </p:sp>
      <p:sp>
        <p:nvSpPr>
          <p:cNvPr id="9" name="椭圆 8"/>
          <p:cNvSpPr/>
          <p:nvPr/>
        </p:nvSpPr>
        <p:spPr>
          <a:xfrm>
            <a:off x="11419840" y="524510"/>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10" name="椭圆 9"/>
          <p:cNvSpPr/>
          <p:nvPr/>
        </p:nvSpPr>
        <p:spPr>
          <a:xfrm>
            <a:off x="18769330" y="537845"/>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11" name="椭圆 10"/>
          <p:cNvSpPr/>
          <p:nvPr/>
        </p:nvSpPr>
        <p:spPr>
          <a:xfrm>
            <a:off x="21421090" y="495300"/>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cxnSp>
        <p:nvCxnSpPr>
          <p:cNvPr id="12" name="直接连接符 11"/>
          <p:cNvCxnSpPr/>
          <p:nvPr/>
        </p:nvCxnSpPr>
        <p:spPr>
          <a:xfrm>
            <a:off x="0" y="1501775"/>
            <a:ext cx="24268430" cy="0"/>
          </a:xfrm>
          <a:prstGeom prst="line">
            <a:avLst/>
          </a:prstGeom>
          <a:ln w="57150"/>
        </p:spPr>
        <p:style>
          <a:lnRef idx="1">
            <a:schemeClr val="dk1"/>
          </a:lnRef>
          <a:fillRef idx="0">
            <a:schemeClr val="dk1"/>
          </a:fillRef>
          <a:effectRef idx="0">
            <a:schemeClr val="dk1"/>
          </a:effectRef>
          <a:fontRef idx="minor">
            <a:schemeClr val="tx1"/>
          </a:fontRef>
        </p:style>
      </p:cxnSp>
      <p:sp>
        <p:nvSpPr>
          <p:cNvPr id="13" name="文本框 12"/>
          <p:cNvSpPr txBox="1"/>
          <p:nvPr/>
        </p:nvSpPr>
        <p:spPr>
          <a:xfrm>
            <a:off x="0" y="207010"/>
            <a:ext cx="11873865" cy="1106805"/>
          </a:xfrm>
          <a:prstGeom prst="rect">
            <a:avLst/>
          </a:prstGeom>
          <a:noFill/>
        </p:spPr>
        <p:txBody>
          <a:bodyPr wrap="square" rtlCol="0">
            <a:spAutoFit/>
          </a:bodyPr>
          <a:lstStyle/>
          <a:p>
            <a:r>
              <a:rPr lang="en-US" altLang="zh-CN" sz="6600" b="1">
                <a:latin typeface="微软雅黑" panose="020B0503020204020204" charset="-122"/>
                <a:ea typeface="微软雅黑" panose="020B0503020204020204" charset="-122"/>
              </a:rPr>
              <a:t>TaskAnalysis</a:t>
            </a:r>
            <a:r>
              <a:rPr lang="en-US" altLang="zh-CN" sz="4400" b="1">
                <a:sym typeface="+mn-ea"/>
              </a:rPr>
              <a:t>reward function</a:t>
            </a:r>
            <a:endParaRPr lang="en-US" altLang="zh-CN" sz="4400" b="1">
              <a:sym typeface="+mn-ea"/>
            </a:endParaRPr>
          </a:p>
        </p:txBody>
      </p:sp>
      <p:sp>
        <p:nvSpPr>
          <p:cNvPr id="14" name="文本框 13"/>
          <p:cNvSpPr txBox="1"/>
          <p:nvPr/>
        </p:nvSpPr>
        <p:spPr>
          <a:xfrm>
            <a:off x="11918950" y="375920"/>
            <a:ext cx="2658110"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Luring Sheep</a:t>
            </a:r>
            <a:endParaRPr lang="en-US" altLang="zh-CN" sz="2800">
              <a:latin typeface="微软雅黑" panose="020B0503020204020204" charset="-122"/>
              <a:ea typeface="微软雅黑" panose="020B0503020204020204" charset="-122"/>
              <a:sym typeface="+mn-ea"/>
            </a:endParaRPr>
          </a:p>
        </p:txBody>
      </p:sp>
      <p:sp>
        <p:nvSpPr>
          <p:cNvPr id="2" name="文本框 1"/>
          <p:cNvSpPr txBox="1"/>
          <p:nvPr/>
        </p:nvSpPr>
        <p:spPr>
          <a:xfrm>
            <a:off x="19101435" y="386080"/>
            <a:ext cx="1857375"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Approach</a:t>
            </a:r>
            <a:endParaRPr lang="en-US" altLang="zh-CN" sz="2800">
              <a:latin typeface="微软雅黑" panose="020B0503020204020204" charset="-122"/>
              <a:ea typeface="微软雅黑" panose="020B0503020204020204" charset="-122"/>
              <a:sym typeface="+mn-ea"/>
            </a:endParaRPr>
          </a:p>
        </p:txBody>
      </p:sp>
      <p:sp>
        <p:nvSpPr>
          <p:cNvPr id="6" name="文本框 5"/>
          <p:cNvSpPr txBox="1"/>
          <p:nvPr/>
        </p:nvSpPr>
        <p:spPr>
          <a:xfrm>
            <a:off x="486410" y="1759585"/>
            <a:ext cx="17097375" cy="922020"/>
          </a:xfrm>
          <a:prstGeom prst="rect">
            <a:avLst/>
          </a:prstGeom>
          <a:noFill/>
        </p:spPr>
        <p:txBody>
          <a:bodyPr wrap="none" rtlCol="0">
            <a:spAutoFit/>
          </a:bodyPr>
          <a:lstStyle/>
          <a:p>
            <a:r>
              <a:rPr lang="en-US" altLang="zh-CN" sz="5400" b="1">
                <a:solidFill>
                  <a:srgbClr val="FF0000"/>
                </a:solidFill>
              </a:rPr>
              <a:t>Using Reward Function to TALK with Steve</a:t>
            </a:r>
            <a:r>
              <a:rPr lang="zh-CN" altLang="en-US" sz="5400" b="1">
                <a:solidFill>
                  <a:srgbClr val="FF0000"/>
                </a:solidFill>
                <a:ea typeface="宋体" panose="02010600030101010101" pitchFamily="2" charset="-122"/>
              </a:rPr>
              <a:t>！</a:t>
            </a:r>
            <a:r>
              <a:rPr lang="en-US" altLang="zh-CN" sz="5400" b="1">
                <a:solidFill>
                  <a:srgbClr val="FF0000"/>
                </a:solidFill>
                <a:ea typeface="宋体" panose="02010600030101010101" pitchFamily="2" charset="-122"/>
              </a:rPr>
              <a:t>—Steve Aspect</a:t>
            </a:r>
            <a:endParaRPr lang="en-US" altLang="zh-CN" sz="5400" b="1">
              <a:solidFill>
                <a:srgbClr val="FF0000"/>
              </a:solidFill>
              <a:ea typeface="宋体" panose="02010600030101010101" pitchFamily="2" charset="-122"/>
            </a:endParaRPr>
          </a:p>
        </p:txBody>
      </p:sp>
      <mc:AlternateContent xmlns:mc="http://schemas.openxmlformats.org/markup-compatibility/2006">
        <mc:Choice xmlns:a14="http://schemas.microsoft.com/office/drawing/2010/main" Requires="a14">
          <p:sp>
            <p:nvSpPr>
              <p:cNvPr id="20" name="文本框 19"/>
              <p:cNvSpPr txBox="1"/>
              <p:nvPr/>
            </p:nvSpPr>
            <p:spPr>
              <a:xfrm>
                <a:off x="18769330" y="13016230"/>
                <a:ext cx="5465445" cy="532130"/>
              </a:xfrm>
              <a:prstGeom prst="rect">
                <a:avLst/>
              </a:prstGeom>
              <a:noFill/>
            </p:spPr>
            <p:txBody>
              <a:bodyPr wrap="square" rtlCol="0">
                <a:spAutoFit/>
              </a:bodyPr>
              <a:lstStyle/>
              <a:p>
                <a:pPr algn="l"/>
                <a14:m>
                  <m:oMathPara xmlns:m="http://schemas.openxmlformats.org/officeDocument/2006/math">
                    <m:oMathParaPr>
                      <m:jc m:val="centerGroup"/>
                    </m:oMathParaPr>
                    <m:oMath xmlns:m="http://schemas.openxmlformats.org/officeDocument/2006/math">
                      <m:r>
                        <m:rPr>
                          <m:sty m:val="p"/>
                        </m:rPr>
                        <a:rPr lang="en-US" altLang="zh-CN" sz="2400">
                          <a:solidFill>
                            <a:schemeClr val="tx1"/>
                          </a:solidFill>
                          <a:latin typeface="Cambria Math" panose="02040503050406030204" pitchFamily="18" charset="0"/>
                          <a:cs typeface="Cambria Math" panose="02040503050406030204" pitchFamily="18" charset="0"/>
                        </a:rPr>
                        <m:t>dist</m:t>
                      </m:r>
                      <m:r>
                        <a:rPr lang="en-US" altLang="zh-CN" sz="2400">
                          <a:solidFill>
                            <a:schemeClr val="tx1"/>
                          </a:solidFill>
                          <a:latin typeface="Cambria Math" panose="02040503050406030204" pitchFamily="18" charset="0"/>
                          <a:cs typeface="Cambria Math" panose="02040503050406030204" pitchFamily="18" charset="0"/>
                        </a:rPr>
                        <m:t>=</m:t>
                      </m:r>
                      <m:rad>
                        <m:radPr>
                          <m:degHide m:val="on"/>
                          <m:ctrlPr>
                            <a:rPr lang="en-US" altLang="zh-CN" sz="2400" i="1">
                              <a:solidFill>
                                <a:schemeClr val="tx1"/>
                              </a:solidFill>
                              <a:latin typeface="Cambria Math" panose="02040503050406030204" pitchFamily="18" charset="0"/>
                              <a:cs typeface="Cambria Math" panose="02040503050406030204" pitchFamily="18" charset="0"/>
                            </a:rPr>
                          </m:ctrlPr>
                        </m:radPr>
                        <m:deg/>
                        <m:e>
                          <m:sSup>
                            <m:sSupPr>
                              <m:ctrlPr>
                                <a:rPr lang="en-US" altLang="zh-CN" sz="2400" i="1">
                                  <a:solidFill>
                                    <a:schemeClr val="tx1"/>
                                  </a:solidFill>
                                  <a:latin typeface="Cambria Math" panose="02040503050406030204" pitchFamily="18" charset="0"/>
                                  <a:cs typeface="Cambria Math" panose="02040503050406030204" pitchFamily="18" charset="0"/>
                                </a:rPr>
                              </m:ctrlPr>
                            </m:sSupPr>
                            <m:e>
                              <m:r>
                                <a:rPr lang="en-US" altLang="zh-CN" sz="2400" i="1">
                                  <a:solidFill>
                                    <a:schemeClr val="tx1"/>
                                  </a:solidFill>
                                  <a:latin typeface="Cambria Math" panose="02040503050406030204" pitchFamily="18" charset="0"/>
                                  <a:cs typeface="Cambria Math" panose="02040503050406030204" pitchFamily="18" charset="0"/>
                                </a:rPr>
                                <m:t>(</m:t>
                              </m:r>
                              <m:r>
                                <a:rPr lang="en-US" altLang="zh-CN" sz="2400" i="1">
                                  <a:solidFill>
                                    <a:schemeClr val="tx1"/>
                                  </a:solidFill>
                                  <a:latin typeface="Cambria Math" panose="02040503050406030204" pitchFamily="18" charset="0"/>
                                  <a:cs typeface="Cambria Math" panose="02040503050406030204" pitchFamily="18" charset="0"/>
                                </a:rPr>
                                <m:t>𝑥</m:t>
                              </m:r>
                              <m:r>
                                <a:rPr lang="en-US" altLang="zh-CN" sz="2400" i="1">
                                  <a:solidFill>
                                    <a:schemeClr val="tx1"/>
                                  </a:solidFill>
                                  <a:latin typeface="Cambria Math" panose="02040503050406030204" pitchFamily="18" charset="0"/>
                                  <a:cs typeface="Cambria Math" panose="02040503050406030204" pitchFamily="18" charset="0"/>
                                </a:rPr>
                                <m:t>−</m:t>
                              </m:r>
                              <m:sSub>
                                <m:sSubPr>
                                  <m:ctrlPr>
                                    <a:rPr lang="en-US" altLang="zh-CN" sz="2400" i="1">
                                      <a:solidFill>
                                        <a:schemeClr val="tx1"/>
                                      </a:solidFill>
                                      <a:latin typeface="Cambria Math" panose="02040503050406030204" pitchFamily="18" charset="0"/>
                                      <a:cs typeface="Cambria Math" panose="02040503050406030204" pitchFamily="18" charset="0"/>
                                    </a:rPr>
                                  </m:ctrlPr>
                                </m:sSubPr>
                                <m:e>
                                  <m:r>
                                    <a:rPr lang="en-US" altLang="zh-CN" sz="2400" i="1">
                                      <a:solidFill>
                                        <a:schemeClr val="tx1"/>
                                      </a:solidFill>
                                      <a:latin typeface="Cambria Math" panose="02040503050406030204" pitchFamily="18" charset="0"/>
                                      <a:cs typeface="Cambria Math" panose="02040503050406030204" pitchFamily="18" charset="0"/>
                                    </a:rPr>
                                    <m:t>𝑥</m:t>
                                  </m:r>
                                </m:e>
                                <m:sub>
                                  <m:r>
                                    <a:rPr lang="en-US" altLang="zh-CN" sz="2400" i="1">
                                      <a:solidFill>
                                        <a:schemeClr val="tx1"/>
                                      </a:solidFill>
                                      <a:latin typeface="Cambria Math" panose="02040503050406030204" pitchFamily="18" charset="0"/>
                                      <a:cs typeface="Cambria Math" panose="02040503050406030204" pitchFamily="18" charset="0"/>
                                    </a:rPr>
                                    <m:t>𝑠</m:t>
                                  </m:r>
                                </m:sub>
                              </m:sSub>
                              <m:r>
                                <a:rPr lang="en-US" altLang="zh-CN" sz="2400" i="1">
                                  <a:solidFill>
                                    <a:schemeClr val="tx1"/>
                                  </a:solidFill>
                                  <a:latin typeface="Cambria Math" panose="02040503050406030204" pitchFamily="18" charset="0"/>
                                  <a:cs typeface="Cambria Math" panose="02040503050406030204" pitchFamily="18" charset="0"/>
                                </a:rPr>
                                <m:t>)</m:t>
                              </m:r>
                            </m:e>
                            <m:sup>
                              <m:r>
                                <a:rPr lang="en-US" altLang="zh-CN" sz="2400" i="1">
                                  <a:solidFill>
                                    <a:schemeClr val="tx1"/>
                                  </a:solidFill>
                                  <a:latin typeface="Cambria Math" panose="02040503050406030204" pitchFamily="18" charset="0"/>
                                  <a:cs typeface="Cambria Math" panose="02040503050406030204" pitchFamily="18" charset="0"/>
                                </a:rPr>
                                <m:t>2</m:t>
                              </m:r>
                            </m:sup>
                          </m:sSup>
                          <m:r>
                            <a:rPr lang="en-US" altLang="zh-CN" sz="2400" i="1">
                              <a:solidFill>
                                <a:schemeClr val="tx1"/>
                              </a:solidFill>
                              <a:latin typeface="Cambria Math" panose="02040503050406030204" pitchFamily="18" charset="0"/>
                              <a:cs typeface="Cambria Math" panose="02040503050406030204" pitchFamily="18" charset="0"/>
                            </a:rPr>
                            <m:t>+</m:t>
                          </m:r>
                          <m:sSup>
                            <m:sSupPr>
                              <m:ctrlPr>
                                <a:rPr lang="en-US" altLang="zh-CN" sz="2400" i="1">
                                  <a:solidFill>
                                    <a:schemeClr val="tx1"/>
                                  </a:solidFill>
                                  <a:latin typeface="Cambria Math" panose="02040503050406030204" pitchFamily="18" charset="0"/>
                                  <a:cs typeface="Cambria Math" panose="02040503050406030204" pitchFamily="18" charset="0"/>
                                </a:rPr>
                              </m:ctrlPr>
                            </m:sSupPr>
                            <m:e>
                              <m:r>
                                <a:rPr lang="en-US" altLang="zh-CN" sz="2400" i="1">
                                  <a:solidFill>
                                    <a:schemeClr val="tx1"/>
                                  </a:solidFill>
                                  <a:latin typeface="Cambria Math" panose="02040503050406030204" pitchFamily="18" charset="0"/>
                                  <a:cs typeface="Cambria Math" panose="02040503050406030204" pitchFamily="18" charset="0"/>
                                </a:rPr>
                                <m:t>(</m:t>
                              </m:r>
                              <m:r>
                                <a:rPr lang="en-US" altLang="zh-CN" sz="2400" i="1">
                                  <a:solidFill>
                                    <a:schemeClr val="tx1"/>
                                  </a:solidFill>
                                  <a:latin typeface="Cambria Math" panose="02040503050406030204" pitchFamily="18" charset="0"/>
                                  <a:cs typeface="Cambria Math" panose="02040503050406030204" pitchFamily="18" charset="0"/>
                                </a:rPr>
                                <m:t>𝑦</m:t>
                              </m:r>
                              <m:r>
                                <a:rPr lang="en-US" altLang="zh-CN" sz="2400" i="1">
                                  <a:solidFill>
                                    <a:schemeClr val="tx1"/>
                                  </a:solidFill>
                                  <a:latin typeface="Cambria Math" panose="02040503050406030204" pitchFamily="18" charset="0"/>
                                  <a:cs typeface="Cambria Math" panose="02040503050406030204" pitchFamily="18" charset="0"/>
                                </a:rPr>
                                <m:t>−</m:t>
                              </m:r>
                              <m:sSub>
                                <m:sSubPr>
                                  <m:ctrlPr>
                                    <a:rPr lang="en-US" altLang="zh-CN" sz="2400" i="1">
                                      <a:solidFill>
                                        <a:schemeClr val="tx1"/>
                                      </a:solidFill>
                                      <a:latin typeface="Cambria Math" panose="02040503050406030204" pitchFamily="18" charset="0"/>
                                      <a:cs typeface="Cambria Math" panose="02040503050406030204" pitchFamily="18" charset="0"/>
                                    </a:rPr>
                                  </m:ctrlPr>
                                </m:sSubPr>
                                <m:e>
                                  <m:r>
                                    <a:rPr lang="en-US" altLang="zh-CN" sz="2400" i="1">
                                      <a:solidFill>
                                        <a:schemeClr val="tx1"/>
                                      </a:solidFill>
                                      <a:latin typeface="Cambria Math" panose="02040503050406030204" pitchFamily="18" charset="0"/>
                                      <a:cs typeface="Cambria Math" panose="02040503050406030204" pitchFamily="18" charset="0"/>
                                    </a:rPr>
                                    <m:t>𝑦</m:t>
                                  </m:r>
                                </m:e>
                                <m:sub>
                                  <m:r>
                                    <a:rPr lang="en-US" altLang="zh-CN" sz="2400" i="1">
                                      <a:solidFill>
                                        <a:schemeClr val="tx1"/>
                                      </a:solidFill>
                                      <a:latin typeface="Cambria Math" panose="02040503050406030204" pitchFamily="18" charset="0"/>
                                      <a:cs typeface="Cambria Math" panose="02040503050406030204" pitchFamily="18" charset="0"/>
                                    </a:rPr>
                                    <m:t>𝑠</m:t>
                                  </m:r>
                                </m:sub>
                              </m:sSub>
                              <m:r>
                                <a:rPr lang="en-US" altLang="zh-CN" sz="2400" i="1">
                                  <a:solidFill>
                                    <a:schemeClr val="tx1"/>
                                  </a:solidFill>
                                  <a:latin typeface="Cambria Math" panose="02040503050406030204" pitchFamily="18" charset="0"/>
                                  <a:cs typeface="Cambria Math" panose="02040503050406030204" pitchFamily="18" charset="0"/>
                                </a:rPr>
                                <m:t>)</m:t>
                              </m:r>
                            </m:e>
                            <m:sup>
                              <m:r>
                                <a:rPr lang="en-US" altLang="zh-CN" sz="2400" i="1">
                                  <a:solidFill>
                                    <a:schemeClr val="tx1"/>
                                  </a:solidFill>
                                  <a:latin typeface="Cambria Math" panose="02040503050406030204" pitchFamily="18" charset="0"/>
                                  <a:cs typeface="Cambria Math" panose="02040503050406030204" pitchFamily="18" charset="0"/>
                                </a:rPr>
                                <m:t>2</m:t>
                              </m:r>
                            </m:sup>
                          </m:sSup>
                        </m:e>
                      </m:rad>
                    </m:oMath>
                  </m:oMathPara>
                </a14:m>
                <a:endParaRPr lang="en-US" altLang="zh-CN" sz="2400" i="1">
                  <a:solidFill>
                    <a:schemeClr val="tx1"/>
                  </a:solidFill>
                  <a:latin typeface="Cambria Math" panose="02040503050406030204" pitchFamily="18" charset="0"/>
                  <a:cs typeface="Cambria Math" panose="02040503050406030204" pitchFamily="18" charset="0"/>
                </a:endParaRPr>
              </a:p>
            </p:txBody>
          </p:sp>
        </mc:Choice>
        <mc:Fallback>
          <p:sp>
            <p:nvSpPr>
              <p:cNvPr id="20" name="文本框 19"/>
              <p:cNvSpPr txBox="1">
                <a:spLocks noRot="1" noChangeAspect="1" noMove="1" noResize="1" noEditPoints="1" noAdjustHandles="1" noChangeArrowheads="1" noChangeShapeType="1" noTextEdit="1"/>
              </p:cNvSpPr>
              <p:nvPr/>
            </p:nvSpPr>
            <p:spPr>
              <a:xfrm>
                <a:off x="18769330" y="13016230"/>
                <a:ext cx="5465445" cy="532130"/>
              </a:xfrm>
              <a:prstGeom prst="rect">
                <a:avLst/>
              </a:prstGeom>
              <a:blipFill rotWithShape="1">
                <a:blip r:embed="rId1"/>
                <a:stretch>
                  <a:fillRect/>
                </a:stretch>
              </a:blipFill>
            </p:spPr>
            <p:txBody>
              <a:bodyPr/>
              <a:lstStyle/>
              <a:p>
                <a:r>
                  <a:rPr lang="zh-CN" altLang="en-US">
                    <a:noFill/>
                  </a:rPr>
                  <a:t> </a:t>
                </a:r>
              </a:p>
            </p:txBody>
          </p:sp>
        </mc:Fallback>
      </mc:AlternateContent>
      <p:grpSp>
        <p:nvGrpSpPr>
          <p:cNvPr id="44" name="组合 43"/>
          <p:cNvGrpSpPr/>
          <p:nvPr/>
        </p:nvGrpSpPr>
        <p:grpSpPr>
          <a:xfrm>
            <a:off x="13003530" y="3302000"/>
            <a:ext cx="10359390" cy="2493178"/>
            <a:chOff x="25429" y="8444"/>
            <a:chExt cx="16314" cy="4118"/>
          </a:xfrm>
        </p:grpSpPr>
        <p:sp>
          <p:nvSpPr>
            <p:cNvPr id="23" name="文本框 22"/>
            <p:cNvSpPr txBox="1"/>
            <p:nvPr/>
          </p:nvSpPr>
          <p:spPr>
            <a:xfrm>
              <a:off x="25429" y="8444"/>
              <a:ext cx="12236" cy="1167"/>
            </a:xfrm>
            <a:prstGeom prst="rect">
              <a:avLst/>
            </a:prstGeom>
            <a:noFill/>
          </p:spPr>
          <p:txBody>
            <a:bodyPr wrap="square" rtlCol="0">
              <a:spAutoFit/>
            </a:bodyPr>
            <a:lstStyle/>
            <a:p>
              <a:pPr algn="l"/>
              <a:r>
                <a:rPr lang="en-US" altLang="zh-CN" sz="4000" b="1">
                  <a:solidFill>
                    <a:srgbClr val="FF0000"/>
                  </a:solidFill>
                  <a:latin typeface="Cambria Math" panose="02040503050406030204" pitchFamily="18" charset="0"/>
                  <a:cs typeface="Cambria Math" panose="02040503050406030204" pitchFamily="18" charset="0"/>
                </a:rPr>
                <a:t>Closed to sheep(</a:t>
              </a:r>
              <a:r>
                <a:rPr lang="en-US" altLang="zh-CN" sz="4000" b="1">
                  <a:solidFill>
                    <a:srgbClr val="FF0000"/>
                  </a:solidFill>
                  <a:latin typeface="Cambria Math" panose="02040503050406030204" pitchFamily="18" charset="0"/>
                  <a:ea typeface="宋体" panose="02010600030101010101" pitchFamily="2" charset="-122"/>
                  <a:cs typeface="Cambria Math" panose="02040503050406030204" pitchFamily="18" charset="0"/>
                </a:rPr>
                <a:t>dist&lt;4)</a:t>
              </a:r>
              <a:endParaRPr lang="en-US" altLang="zh-CN" sz="4000" b="1">
                <a:solidFill>
                  <a:srgbClr val="FF0000"/>
                </a:solidFill>
                <a:latin typeface="Cambria Math" panose="02040503050406030204" pitchFamily="18" charset="0"/>
                <a:ea typeface="宋体" panose="02010600030101010101" pitchFamily="2" charset="-122"/>
                <a:cs typeface="Cambria Math" panose="02040503050406030204" pitchFamily="18" charset="0"/>
              </a:endParaRPr>
            </a:p>
          </p:txBody>
        </p:sp>
        <p:sp>
          <p:nvSpPr>
            <p:cNvPr id="25" name="文本框 24"/>
            <p:cNvSpPr txBox="1"/>
            <p:nvPr/>
          </p:nvSpPr>
          <p:spPr>
            <a:xfrm>
              <a:off x="27000" y="9964"/>
              <a:ext cx="8144" cy="1066"/>
            </a:xfrm>
            <a:prstGeom prst="rect">
              <a:avLst/>
            </a:prstGeom>
            <a:noFill/>
          </p:spPr>
          <p:txBody>
            <a:bodyPr wrap="square" rtlCol="0">
              <a:spAutoFit/>
            </a:bodyPr>
            <a:lstStyle/>
            <a:p>
              <a:pPr algn="l"/>
              <a:r>
                <a:rPr lang="en-US" altLang="zh-CN" sz="3600">
                  <a:solidFill>
                    <a:schemeClr val="tx1"/>
                  </a:solidFill>
                  <a:latin typeface="Cambria Math" panose="02040503050406030204" pitchFamily="18" charset="0"/>
                  <a:cs typeface="Cambria Math" panose="02040503050406030204" pitchFamily="18" charset="0"/>
                </a:rPr>
                <a:t>Take Out Wheat</a:t>
              </a:r>
              <a:r>
                <a:rPr lang="zh-CN" altLang="en-US" sz="3600">
                  <a:solidFill>
                    <a:schemeClr val="tx1"/>
                  </a:solidFill>
                  <a:latin typeface="Cambria Math" panose="02040503050406030204" pitchFamily="18" charset="0"/>
                  <a:ea typeface="宋体" panose="02010600030101010101" pitchFamily="2" charset="-122"/>
                  <a:cs typeface="Cambria Math" panose="02040503050406030204" pitchFamily="18" charset="0"/>
                </a:rPr>
                <a:t>：</a:t>
              </a:r>
              <a:r>
                <a:rPr lang="en-US" altLang="zh-CN" sz="3600">
                  <a:solidFill>
                    <a:schemeClr val="tx1"/>
                  </a:solidFill>
                  <a:latin typeface="Cambria Math" panose="02040503050406030204" pitchFamily="18" charset="0"/>
                  <a:ea typeface="宋体" panose="02010600030101010101" pitchFamily="2" charset="-122"/>
                  <a:cs typeface="Cambria Math" panose="02040503050406030204" pitchFamily="18" charset="0"/>
                </a:rPr>
                <a:t> (+)</a:t>
              </a:r>
              <a:endParaRPr lang="en-US" altLang="zh-CN" sz="3600">
                <a:solidFill>
                  <a:schemeClr val="tx1"/>
                </a:solidFill>
                <a:latin typeface="Cambria Math" panose="02040503050406030204" pitchFamily="18" charset="0"/>
                <a:ea typeface="宋体" panose="02010600030101010101" pitchFamily="2" charset="-122"/>
                <a:cs typeface="Cambria Math" panose="02040503050406030204" pitchFamily="18" charset="0"/>
              </a:endParaRPr>
            </a:p>
          </p:txBody>
        </p:sp>
        <p:sp>
          <p:nvSpPr>
            <p:cNvPr id="28" name="文本框 27"/>
            <p:cNvSpPr txBox="1"/>
            <p:nvPr/>
          </p:nvSpPr>
          <p:spPr>
            <a:xfrm>
              <a:off x="36769" y="9963"/>
              <a:ext cx="4974" cy="1066"/>
            </a:xfrm>
            <a:prstGeom prst="rect">
              <a:avLst/>
            </a:prstGeom>
            <a:noFill/>
          </p:spPr>
          <p:txBody>
            <a:bodyPr wrap="square" rtlCol="0">
              <a:spAutoFit/>
            </a:bodyPr>
            <a:lstStyle/>
            <a:p>
              <a:pPr algn="l"/>
              <a:r>
                <a:rPr lang="en-US" altLang="zh-CN" sz="3600">
                  <a:solidFill>
                    <a:schemeClr val="tx1"/>
                  </a:solidFill>
                  <a:latin typeface="Cambria Math" panose="02040503050406030204" pitchFamily="18" charset="0"/>
                  <a:cs typeface="Cambria Math" panose="02040503050406030204" pitchFamily="18" charset="0"/>
                </a:rPr>
                <a:t>In pan</a:t>
              </a:r>
              <a:r>
                <a:rPr lang="zh-CN" altLang="en-US" sz="3600">
                  <a:solidFill>
                    <a:schemeClr val="tx1"/>
                  </a:solidFill>
                  <a:latin typeface="Cambria Math" panose="02040503050406030204" pitchFamily="18" charset="0"/>
                  <a:ea typeface="宋体" panose="02010600030101010101" pitchFamily="2" charset="-122"/>
                  <a:cs typeface="Cambria Math" panose="02040503050406030204" pitchFamily="18" charset="0"/>
                </a:rPr>
                <a:t>：</a:t>
              </a:r>
              <a:r>
                <a:rPr lang="en-US" altLang="zh-CN" sz="3600">
                  <a:solidFill>
                    <a:schemeClr val="tx1"/>
                  </a:solidFill>
                  <a:latin typeface="Cambria Math" panose="02040503050406030204" pitchFamily="18" charset="0"/>
                  <a:ea typeface="宋体" panose="02010600030101010101" pitchFamily="2" charset="-122"/>
                  <a:cs typeface="Cambria Math" panose="02040503050406030204" pitchFamily="18" charset="0"/>
                </a:rPr>
                <a:t> (+)</a:t>
              </a:r>
              <a:endParaRPr lang="en-US" altLang="zh-CN" sz="3600">
                <a:solidFill>
                  <a:schemeClr val="tx1"/>
                </a:solidFill>
                <a:latin typeface="Cambria Math" panose="02040503050406030204" pitchFamily="18" charset="0"/>
                <a:ea typeface="宋体" panose="02010600030101010101" pitchFamily="2" charset="-122"/>
                <a:cs typeface="Cambria Math" panose="02040503050406030204" pitchFamily="18" charset="0"/>
              </a:endParaRPr>
            </a:p>
          </p:txBody>
        </p:sp>
        <p:sp>
          <p:nvSpPr>
            <p:cNvPr id="3" name="文本框 2"/>
            <p:cNvSpPr txBox="1"/>
            <p:nvPr/>
          </p:nvSpPr>
          <p:spPr>
            <a:xfrm>
              <a:off x="27000" y="11496"/>
              <a:ext cx="11589" cy="1066"/>
            </a:xfrm>
            <a:prstGeom prst="rect">
              <a:avLst/>
            </a:prstGeom>
            <a:noFill/>
          </p:spPr>
          <p:txBody>
            <a:bodyPr wrap="square" rtlCol="0">
              <a:spAutoFit/>
            </a:bodyPr>
            <a:lstStyle/>
            <a:p>
              <a:pPr algn="l"/>
              <a:r>
                <a:rPr lang="en-US" altLang="zh-CN" sz="3600">
                  <a:solidFill>
                    <a:schemeClr val="tx1"/>
                  </a:solidFill>
                  <a:latin typeface="Cambria Math" panose="02040503050406030204" pitchFamily="18" charset="0"/>
                  <a:cs typeface="Cambria Math" panose="02040503050406030204" pitchFamily="18" charset="0"/>
                </a:rPr>
                <a:t>Continuous Taking Wheat</a:t>
              </a:r>
              <a:r>
                <a:rPr lang="zh-CN" altLang="en-US" sz="3600">
                  <a:solidFill>
                    <a:schemeClr val="tx1"/>
                  </a:solidFill>
                  <a:latin typeface="Cambria Math" panose="02040503050406030204" pitchFamily="18" charset="0"/>
                  <a:ea typeface="宋体" panose="02010600030101010101" pitchFamily="2" charset="-122"/>
                  <a:cs typeface="Cambria Math" panose="02040503050406030204" pitchFamily="18" charset="0"/>
                </a:rPr>
                <a:t>：</a:t>
              </a:r>
              <a:r>
                <a:rPr lang="en-US" altLang="zh-CN" sz="3600">
                  <a:solidFill>
                    <a:schemeClr val="tx1"/>
                  </a:solidFill>
                  <a:latin typeface="Cambria Math" panose="02040503050406030204" pitchFamily="18" charset="0"/>
                  <a:ea typeface="宋体" panose="02010600030101010101" pitchFamily="2" charset="-122"/>
                  <a:cs typeface="Cambria Math" panose="02040503050406030204" pitchFamily="18" charset="0"/>
                </a:rPr>
                <a:t> (+)</a:t>
              </a:r>
              <a:endParaRPr lang="en-US" altLang="zh-CN" sz="3600">
                <a:solidFill>
                  <a:schemeClr val="tx1"/>
                </a:solidFill>
                <a:latin typeface="Cambria Math" panose="02040503050406030204" pitchFamily="18" charset="0"/>
                <a:ea typeface="宋体" panose="02010600030101010101" pitchFamily="2" charset="-122"/>
                <a:cs typeface="Cambria Math" panose="02040503050406030204" pitchFamily="18" charset="0"/>
              </a:endParaRPr>
            </a:p>
          </p:txBody>
        </p:sp>
      </p:grpSp>
      <p:grpSp>
        <p:nvGrpSpPr>
          <p:cNvPr id="35" name="组合 34"/>
          <p:cNvGrpSpPr/>
          <p:nvPr/>
        </p:nvGrpSpPr>
        <p:grpSpPr>
          <a:xfrm>
            <a:off x="2547620" y="3418205"/>
            <a:ext cx="8872220" cy="2190115"/>
            <a:chOff x="15855" y="5772"/>
            <a:chExt cx="14439" cy="3449"/>
          </a:xfrm>
        </p:grpSpPr>
        <p:sp>
          <p:nvSpPr>
            <p:cNvPr id="32" name="文本框 31"/>
            <p:cNvSpPr txBox="1"/>
            <p:nvPr/>
          </p:nvSpPr>
          <p:spPr>
            <a:xfrm>
              <a:off x="15855" y="5772"/>
              <a:ext cx="14439" cy="1113"/>
            </a:xfrm>
            <a:prstGeom prst="rect">
              <a:avLst/>
            </a:prstGeom>
            <a:noFill/>
          </p:spPr>
          <p:txBody>
            <a:bodyPr wrap="square" rtlCol="0">
              <a:spAutoFit/>
            </a:bodyPr>
            <a:lstStyle/>
            <a:p>
              <a:pPr algn="l"/>
              <a:r>
                <a:rPr lang="en-US" altLang="zh-CN" sz="4000" b="1">
                  <a:solidFill>
                    <a:srgbClr val="FF0000"/>
                  </a:solidFill>
                  <a:latin typeface="Cambria Math" panose="02040503050406030204" pitchFamily="18" charset="0"/>
                  <a:cs typeface="Cambria Math" panose="02040503050406030204" pitchFamily="18" charset="0"/>
                </a:rPr>
                <a:t>Far from sheep(</a:t>
              </a:r>
              <a:r>
                <a:rPr lang="en-US" altLang="zh-CN" sz="4000" b="1">
                  <a:solidFill>
                    <a:srgbClr val="FF0000"/>
                  </a:solidFill>
                  <a:latin typeface="Cambria Math" panose="02040503050406030204" pitchFamily="18" charset="0"/>
                  <a:ea typeface="宋体" panose="02010600030101010101" pitchFamily="2" charset="-122"/>
                  <a:cs typeface="Cambria Math" panose="02040503050406030204" pitchFamily="18" charset="0"/>
                </a:rPr>
                <a:t>dist&gt;4)</a:t>
              </a:r>
              <a:endParaRPr lang="en-US" altLang="zh-CN" sz="3600">
                <a:solidFill>
                  <a:schemeClr val="tx1"/>
                </a:solidFill>
                <a:latin typeface="Cambria Math" panose="02040503050406030204" pitchFamily="18" charset="0"/>
                <a:ea typeface="宋体" panose="02010600030101010101" pitchFamily="2" charset="-122"/>
                <a:cs typeface="Cambria Math" panose="02040503050406030204" pitchFamily="18" charset="0"/>
              </a:endParaRPr>
            </a:p>
          </p:txBody>
        </p:sp>
        <p:sp>
          <p:nvSpPr>
            <p:cNvPr id="33" name="文本框 32"/>
            <p:cNvSpPr txBox="1"/>
            <p:nvPr/>
          </p:nvSpPr>
          <p:spPr>
            <a:xfrm>
              <a:off x="17305" y="8205"/>
              <a:ext cx="11283" cy="1016"/>
            </a:xfrm>
            <a:prstGeom prst="rect">
              <a:avLst/>
            </a:prstGeom>
            <a:noFill/>
          </p:spPr>
          <p:txBody>
            <a:bodyPr wrap="square" rtlCol="0">
              <a:spAutoFit/>
            </a:bodyPr>
            <a:lstStyle/>
            <a:p>
              <a:pPr algn="l"/>
              <a:r>
                <a:rPr lang="en-US" altLang="zh-CN" sz="3600">
                  <a:latin typeface="Cambria Math" panose="02040503050406030204" pitchFamily="18" charset="0"/>
                  <a:ea typeface="宋体" panose="02010600030101010101" pitchFamily="2" charset="-122"/>
                  <a:cs typeface="Cambria Math" panose="02040503050406030204" pitchFamily="18" charset="0"/>
                  <a:sym typeface="+mn-ea"/>
                </a:rPr>
                <a:t>Continuous Taking Wheat</a:t>
              </a:r>
              <a:r>
                <a:rPr lang="zh-CN" altLang="en-US" sz="3600">
                  <a:latin typeface="Cambria Math" panose="02040503050406030204" pitchFamily="18" charset="0"/>
                  <a:ea typeface="宋体" panose="02010600030101010101" pitchFamily="2" charset="-122"/>
                  <a:cs typeface="Cambria Math" panose="02040503050406030204" pitchFamily="18" charset="0"/>
                  <a:sym typeface="+mn-ea"/>
                </a:rPr>
                <a:t>：</a:t>
              </a:r>
              <a:r>
                <a:rPr lang="en-US" altLang="zh-CN" sz="3600">
                  <a:latin typeface="Cambria Math" panose="02040503050406030204" pitchFamily="18" charset="0"/>
                  <a:ea typeface="宋体" panose="02010600030101010101" pitchFamily="2" charset="-122"/>
                  <a:cs typeface="Cambria Math" panose="02040503050406030204" pitchFamily="18" charset="0"/>
                  <a:sym typeface="+mn-ea"/>
                </a:rPr>
                <a:t>(—)</a:t>
              </a:r>
              <a:endParaRPr lang="zh-CN" altLang="en-US" sz="3600">
                <a:solidFill>
                  <a:schemeClr val="tx1"/>
                </a:solidFill>
                <a:latin typeface="Cambria Math" panose="02040503050406030204" pitchFamily="18" charset="0"/>
                <a:ea typeface="宋体" panose="02010600030101010101" pitchFamily="2" charset="-122"/>
                <a:cs typeface="Cambria Math" panose="02040503050406030204" pitchFamily="18" charset="0"/>
                <a:sym typeface="+mn-ea"/>
              </a:endParaRPr>
            </a:p>
          </p:txBody>
        </p:sp>
        <p:sp>
          <p:nvSpPr>
            <p:cNvPr id="34" name="文本框 33"/>
            <p:cNvSpPr txBox="1"/>
            <p:nvPr/>
          </p:nvSpPr>
          <p:spPr>
            <a:xfrm>
              <a:off x="17305" y="7037"/>
              <a:ext cx="7508" cy="1016"/>
            </a:xfrm>
            <a:prstGeom prst="rect">
              <a:avLst/>
            </a:prstGeom>
            <a:noFill/>
          </p:spPr>
          <p:txBody>
            <a:bodyPr wrap="square" rtlCol="0">
              <a:spAutoFit/>
            </a:bodyPr>
            <a:lstStyle/>
            <a:p>
              <a:pPr algn="l"/>
              <a:r>
                <a:rPr lang="en-US" altLang="zh-CN" sz="3600">
                  <a:latin typeface="Cambria Math" panose="02040503050406030204" pitchFamily="18" charset="0"/>
                  <a:ea typeface="宋体" panose="02010600030101010101" pitchFamily="2" charset="-122"/>
                  <a:cs typeface="Cambria Math" panose="02040503050406030204" pitchFamily="18" charset="0"/>
                  <a:sym typeface="+mn-ea"/>
                </a:rPr>
                <a:t>Take Out Wheat</a:t>
              </a:r>
              <a:r>
                <a:rPr lang="zh-CN" altLang="en-US" sz="3600">
                  <a:latin typeface="Cambria Math" panose="02040503050406030204" pitchFamily="18" charset="0"/>
                  <a:ea typeface="宋体" panose="02010600030101010101" pitchFamily="2" charset="-122"/>
                  <a:cs typeface="Cambria Math" panose="02040503050406030204" pitchFamily="18" charset="0"/>
                  <a:sym typeface="+mn-ea"/>
                </a:rPr>
                <a:t>：</a:t>
              </a:r>
              <a:r>
                <a:rPr lang="en-US" sz="3600">
                  <a:latin typeface="Cambria Math" panose="02040503050406030204" pitchFamily="18" charset="0"/>
                  <a:ea typeface="宋体" panose="02010600030101010101" pitchFamily="2" charset="-122"/>
                  <a:cs typeface="Cambria Math" panose="02040503050406030204" pitchFamily="18" charset="0"/>
                  <a:sym typeface="+mn-ea"/>
                </a:rPr>
                <a:t>(+)</a:t>
              </a:r>
              <a:endParaRPr lang="en-US" sz="3600">
                <a:solidFill>
                  <a:schemeClr val="tx1"/>
                </a:solidFill>
                <a:latin typeface="Cambria Math" panose="02040503050406030204" pitchFamily="18" charset="0"/>
                <a:ea typeface="宋体" panose="02010600030101010101" pitchFamily="2" charset="-122"/>
                <a:cs typeface="Cambria Math" panose="02040503050406030204" pitchFamily="18" charset="0"/>
                <a:sym typeface="+mn-ea"/>
              </a:endParaRPr>
            </a:p>
          </p:txBody>
        </p:sp>
      </p:grpSp>
      <p:grpSp>
        <p:nvGrpSpPr>
          <p:cNvPr id="51" name="组合 50"/>
          <p:cNvGrpSpPr/>
          <p:nvPr/>
        </p:nvGrpSpPr>
        <p:grpSpPr>
          <a:xfrm>
            <a:off x="2969260" y="6229350"/>
            <a:ext cx="6327140" cy="6772275"/>
            <a:chOff x="4676" y="9992"/>
            <a:chExt cx="9964" cy="10665"/>
          </a:xfrm>
        </p:grpSpPr>
        <p:pic>
          <p:nvPicPr>
            <p:cNvPr id="43" name="图片 42"/>
            <p:cNvPicPr>
              <a:picLocks noChangeAspect="1"/>
            </p:cNvPicPr>
            <p:nvPr/>
          </p:nvPicPr>
          <p:blipFill>
            <a:blip r:embed="rId2"/>
            <a:stretch>
              <a:fillRect/>
            </a:stretch>
          </p:blipFill>
          <p:spPr>
            <a:xfrm>
              <a:off x="4676" y="9992"/>
              <a:ext cx="9964" cy="9867"/>
            </a:xfrm>
            <a:prstGeom prst="rect">
              <a:avLst/>
            </a:prstGeom>
          </p:spPr>
        </p:pic>
        <p:sp>
          <p:nvSpPr>
            <p:cNvPr id="45" name="文本框 44"/>
            <p:cNvSpPr txBox="1"/>
            <p:nvPr/>
          </p:nvSpPr>
          <p:spPr>
            <a:xfrm>
              <a:off x="6136" y="20077"/>
              <a:ext cx="7204" cy="580"/>
            </a:xfrm>
            <a:prstGeom prst="rect">
              <a:avLst/>
            </a:prstGeom>
            <a:noFill/>
          </p:spPr>
          <p:txBody>
            <a:bodyPr wrap="none" rtlCol="0" anchor="t">
              <a:spAutoFit/>
            </a:bodyPr>
            <a:lstStyle/>
            <a:p>
              <a:r>
                <a:rPr lang="en-US" altLang="zh-CN"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sym typeface="+mn-ea"/>
                </a:rPr>
                <a:t>Fig1. Reward of “Far From Sheep” Situation</a:t>
              </a:r>
              <a:endParaRPr lang="en-US" altLang="zh-CN"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sym typeface="+mn-ea"/>
              </a:endParaRPr>
            </a:p>
          </p:txBody>
        </p:sp>
      </p:grpSp>
      <p:grpSp>
        <p:nvGrpSpPr>
          <p:cNvPr id="52" name="组合 51"/>
          <p:cNvGrpSpPr/>
          <p:nvPr/>
        </p:nvGrpSpPr>
        <p:grpSpPr>
          <a:xfrm>
            <a:off x="13300710" y="6255385"/>
            <a:ext cx="6457950" cy="6789420"/>
            <a:chOff x="20833" y="9747"/>
            <a:chExt cx="10170" cy="10692"/>
          </a:xfrm>
        </p:grpSpPr>
        <p:pic>
          <p:nvPicPr>
            <p:cNvPr id="49" name="图片 48"/>
            <p:cNvPicPr>
              <a:picLocks noChangeAspect="1"/>
            </p:cNvPicPr>
            <p:nvPr/>
          </p:nvPicPr>
          <p:blipFill>
            <a:blip r:embed="rId3"/>
            <a:stretch>
              <a:fillRect/>
            </a:stretch>
          </p:blipFill>
          <p:spPr>
            <a:xfrm>
              <a:off x="20833" y="9747"/>
              <a:ext cx="10170" cy="9940"/>
            </a:xfrm>
            <a:prstGeom prst="rect">
              <a:avLst/>
            </a:prstGeom>
          </p:spPr>
        </p:pic>
        <p:sp>
          <p:nvSpPr>
            <p:cNvPr id="50" name="文本框 49"/>
            <p:cNvSpPr txBox="1"/>
            <p:nvPr/>
          </p:nvSpPr>
          <p:spPr>
            <a:xfrm>
              <a:off x="22726" y="19859"/>
              <a:ext cx="7217" cy="580"/>
            </a:xfrm>
            <a:prstGeom prst="rect">
              <a:avLst/>
            </a:prstGeom>
            <a:noFill/>
          </p:spPr>
          <p:txBody>
            <a:bodyPr wrap="none" rtlCol="0" anchor="t">
              <a:spAutoFit/>
            </a:bodyPr>
            <a:lstStyle/>
            <a:p>
              <a:r>
                <a:rPr lang="en-US" altLang="zh-CN"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sym typeface="+mn-ea"/>
                </a:rPr>
                <a:t>Fig2. Reward of “Closed To Sheep” Situation</a:t>
              </a:r>
              <a:endParaRPr lang="en-US" altLang="zh-CN"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sym typeface="+mn-ea"/>
              </a:endParaRPr>
            </a:p>
          </p:txBody>
        </p:sp>
      </p:grpSp>
      <p:sp>
        <p:nvSpPr>
          <p:cNvPr id="53" name="文本框 52"/>
          <p:cNvSpPr txBox="1"/>
          <p:nvPr/>
        </p:nvSpPr>
        <p:spPr>
          <a:xfrm>
            <a:off x="15320010" y="188595"/>
            <a:ext cx="3027680"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Map State Policy</a:t>
            </a:r>
            <a:endParaRPr lang="en-US" altLang="zh-CN" sz="2800">
              <a:latin typeface="微软雅黑" panose="020B0503020204020204" charset="-122"/>
              <a:ea typeface="微软雅黑" panose="020B0503020204020204" charset="-122"/>
              <a:sym typeface="+mn-ea"/>
            </a:endParaRPr>
          </a:p>
        </p:txBody>
      </p:sp>
      <p:sp>
        <p:nvSpPr>
          <p:cNvPr id="54" name="椭圆 53"/>
          <p:cNvSpPr/>
          <p:nvPr/>
        </p:nvSpPr>
        <p:spPr>
          <a:xfrm>
            <a:off x="14890750" y="970280"/>
            <a:ext cx="273685" cy="273685"/>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55" name="文本框 54"/>
          <p:cNvSpPr txBox="1"/>
          <p:nvPr/>
        </p:nvSpPr>
        <p:spPr>
          <a:xfrm>
            <a:off x="15331440" y="845185"/>
            <a:ext cx="3070225"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Reward Function</a:t>
            </a:r>
            <a:endParaRPr lang="en-US" altLang="zh-CN" sz="2800">
              <a:latin typeface="微软雅黑" panose="020B0503020204020204" charset="-122"/>
              <a:ea typeface="微软雅黑" panose="020B0503020204020204" charset="-122"/>
              <a:sym typeface="+mn-ea"/>
            </a:endParaRPr>
          </a:p>
        </p:txBody>
      </p:sp>
      <p:sp>
        <p:nvSpPr>
          <p:cNvPr id="56" name="椭圆 55"/>
          <p:cNvSpPr/>
          <p:nvPr/>
        </p:nvSpPr>
        <p:spPr>
          <a:xfrm>
            <a:off x="14881860" y="313055"/>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4" name="矩形 3"/>
          <p:cNvSpPr/>
          <p:nvPr/>
        </p:nvSpPr>
        <p:spPr>
          <a:xfrm>
            <a:off x="2969260" y="4867653"/>
            <a:ext cx="7402307" cy="927525"/>
          </a:xfrm>
          <a:prstGeom prst="rect">
            <a:avLst/>
          </a:prstGeom>
          <a:solidFill>
            <a:schemeClr val="accent2">
              <a:alpha val="43000"/>
            </a:schemeClr>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descr="Picture"/>
          <p:cNvPicPr>
            <a:picLocks noChangeAspect="1"/>
          </p:cNvPicPr>
          <p:nvPr/>
        </p:nvPicPr>
        <p:blipFill>
          <a:blip r:embed="rId1" cstate="print"/>
          <a:stretch>
            <a:fillRect/>
          </a:stretch>
        </p:blipFill>
        <p:spPr>
          <a:xfrm>
            <a:off x="-90621" y="71"/>
            <a:ext cx="9298926" cy="13931335"/>
          </a:xfrm>
          <a:prstGeom prst="rect">
            <a:avLst/>
          </a:prstGeom>
        </p:spPr>
      </p:pic>
      <p:pic>
        <p:nvPicPr>
          <p:cNvPr id="462" name="Picture" descr="Picture"/>
          <p:cNvPicPr>
            <a:picLocks noChangeAspect="1"/>
          </p:cNvPicPr>
          <p:nvPr/>
        </p:nvPicPr>
        <p:blipFill>
          <a:blip r:embed="rId2" cstate="print"/>
          <a:stretch>
            <a:fillRect/>
          </a:stretch>
        </p:blipFill>
        <p:spPr>
          <a:xfrm rot="5400000">
            <a:off x="2700567" y="4203071"/>
            <a:ext cx="4344047" cy="3761175"/>
          </a:xfrm>
          <a:prstGeom prst="rect">
            <a:avLst/>
          </a:prstGeom>
          <a:effectLst>
            <a:outerShdw blurRad="63500" sx="102000" sy="102000" algn="ctr" rotWithShape="0">
              <a:prstClr val="black">
                <a:alpha val="40000"/>
              </a:prstClr>
            </a:outerShdw>
          </a:effectLst>
        </p:spPr>
      </p:pic>
      <p:pic>
        <p:nvPicPr>
          <p:cNvPr id="935" name="Picture" descr="Picture"/>
          <p:cNvPicPr>
            <a:picLocks noChangeAspect="1"/>
          </p:cNvPicPr>
          <p:nvPr/>
        </p:nvPicPr>
        <p:blipFill>
          <a:blip r:embed="rId3" cstate="print"/>
          <a:stretch>
            <a:fillRect/>
          </a:stretch>
        </p:blipFill>
        <p:spPr>
          <a:xfrm>
            <a:off x="2665008" y="3534477"/>
            <a:ext cx="4415158" cy="5097915"/>
          </a:xfrm>
          <a:prstGeom prst="rect">
            <a:avLst/>
          </a:prstGeom>
          <a:effectLst>
            <a:outerShdw blurRad="63500" sx="102000" sy="102000" algn="ctr" rotWithShape="0">
              <a:prstClr val="black">
                <a:alpha val="40000"/>
              </a:prstClr>
            </a:outerShdw>
          </a:effectLst>
        </p:spPr>
      </p:pic>
      <p:pic>
        <p:nvPicPr>
          <p:cNvPr id="1402" name="Picture" descr="Picture"/>
          <p:cNvPicPr>
            <a:picLocks noChangeAspect="1"/>
          </p:cNvPicPr>
          <p:nvPr/>
        </p:nvPicPr>
        <p:blipFill>
          <a:blip r:embed="rId4" cstate="print"/>
          <a:stretch>
            <a:fillRect/>
          </a:stretch>
        </p:blipFill>
        <p:spPr>
          <a:xfrm>
            <a:off x="11198860" y="2245995"/>
            <a:ext cx="1087755" cy="1087755"/>
          </a:xfrm>
          <a:prstGeom prst="rect">
            <a:avLst/>
          </a:prstGeom>
        </p:spPr>
      </p:pic>
      <p:pic>
        <p:nvPicPr>
          <p:cNvPr id="1871" name="Picture" descr="Picture"/>
          <p:cNvPicPr>
            <a:picLocks noChangeAspect="1"/>
          </p:cNvPicPr>
          <p:nvPr/>
        </p:nvPicPr>
        <p:blipFill>
          <a:blip r:embed="rId4" cstate="print"/>
          <a:stretch>
            <a:fillRect/>
          </a:stretch>
        </p:blipFill>
        <p:spPr>
          <a:xfrm>
            <a:off x="11146790" y="5099685"/>
            <a:ext cx="1149350" cy="1149350"/>
          </a:xfrm>
          <a:prstGeom prst="rect">
            <a:avLst/>
          </a:prstGeom>
        </p:spPr>
      </p:pic>
      <p:pic>
        <p:nvPicPr>
          <p:cNvPr id="2340" name="Picture" descr="Picture"/>
          <p:cNvPicPr>
            <a:picLocks noChangeAspect="1"/>
          </p:cNvPicPr>
          <p:nvPr/>
        </p:nvPicPr>
        <p:blipFill>
          <a:blip r:embed="rId4" cstate="print"/>
          <a:stretch>
            <a:fillRect/>
          </a:stretch>
        </p:blipFill>
        <p:spPr>
          <a:xfrm>
            <a:off x="11160760" y="7805420"/>
            <a:ext cx="1125855" cy="1125855"/>
          </a:xfrm>
          <a:prstGeom prst="rect">
            <a:avLst/>
          </a:prstGeom>
        </p:spPr>
      </p:pic>
      <p:pic>
        <p:nvPicPr>
          <p:cNvPr id="2809" name="Picture" descr="Picture"/>
          <p:cNvPicPr>
            <a:picLocks noChangeAspect="1"/>
          </p:cNvPicPr>
          <p:nvPr/>
        </p:nvPicPr>
        <p:blipFill>
          <a:blip r:embed="rId4" cstate="print"/>
          <a:stretch>
            <a:fillRect/>
          </a:stretch>
        </p:blipFill>
        <p:spPr>
          <a:xfrm>
            <a:off x="11144885" y="10658475"/>
            <a:ext cx="1157605" cy="1157605"/>
          </a:xfrm>
          <a:prstGeom prst="rect">
            <a:avLst/>
          </a:prstGeom>
        </p:spPr>
      </p:pic>
      <p:sp>
        <p:nvSpPr>
          <p:cNvPr id="3" name="文本框 2"/>
          <p:cNvSpPr txBox="1"/>
          <p:nvPr/>
        </p:nvSpPr>
        <p:spPr>
          <a:xfrm>
            <a:off x="3275330" y="5575935"/>
            <a:ext cx="3195320" cy="1014730"/>
          </a:xfrm>
          <a:prstGeom prst="rect">
            <a:avLst/>
          </a:prstGeom>
          <a:noFill/>
        </p:spPr>
        <p:txBody>
          <a:bodyPr wrap="none" rtlCol="0">
            <a:spAutoFit/>
          </a:bodyPr>
          <a:lstStyle/>
          <a:p>
            <a:r>
              <a:rPr lang="en-US" altLang="zh-CN" sz="6000" b="1">
                <a:latin typeface="微软雅黑" panose="020B0503020204020204" charset="-122"/>
                <a:ea typeface="微软雅黑" panose="020B0503020204020204" charset="-122"/>
              </a:rPr>
              <a:t>OutLine</a:t>
            </a:r>
            <a:endParaRPr lang="en-US" altLang="zh-CN" sz="6000" b="1">
              <a:latin typeface="微软雅黑" panose="020B0503020204020204" charset="-122"/>
              <a:ea typeface="微软雅黑" panose="020B0503020204020204" charset="-122"/>
            </a:endParaRPr>
          </a:p>
        </p:txBody>
      </p:sp>
      <p:sp>
        <p:nvSpPr>
          <p:cNvPr id="4" name="文本框 3"/>
          <p:cNvSpPr txBox="1"/>
          <p:nvPr/>
        </p:nvSpPr>
        <p:spPr>
          <a:xfrm>
            <a:off x="13018770" y="2161540"/>
            <a:ext cx="5443220" cy="1014730"/>
          </a:xfrm>
          <a:prstGeom prst="rect">
            <a:avLst/>
          </a:prstGeom>
          <a:noFill/>
        </p:spPr>
        <p:txBody>
          <a:bodyPr wrap="square" rtlCol="0">
            <a:spAutoFit/>
          </a:bodyPr>
          <a:lstStyle/>
          <a:p>
            <a:r>
              <a:rPr lang="en-US" altLang="zh-CN" sz="6000">
                <a:latin typeface="微软雅黑" panose="020B0503020204020204" charset="-122"/>
                <a:ea typeface="微软雅黑" panose="020B0503020204020204" charset="-122"/>
              </a:rPr>
              <a:t>Background</a:t>
            </a:r>
            <a:endParaRPr lang="en-US" altLang="zh-CN" sz="6000">
              <a:latin typeface="微软雅黑" panose="020B0503020204020204" charset="-122"/>
              <a:ea typeface="微软雅黑" panose="020B0503020204020204" charset="-122"/>
            </a:endParaRPr>
          </a:p>
        </p:txBody>
      </p:sp>
      <p:sp>
        <p:nvSpPr>
          <p:cNvPr id="5" name="文本框 4"/>
          <p:cNvSpPr txBox="1"/>
          <p:nvPr/>
        </p:nvSpPr>
        <p:spPr>
          <a:xfrm>
            <a:off x="13091160" y="5099685"/>
            <a:ext cx="5830570" cy="1014730"/>
          </a:xfrm>
          <a:prstGeom prst="rect">
            <a:avLst/>
          </a:prstGeom>
          <a:noFill/>
        </p:spPr>
        <p:txBody>
          <a:bodyPr wrap="square" rtlCol="0">
            <a:spAutoFit/>
          </a:bodyPr>
          <a:lstStyle/>
          <a:p>
            <a:pPr lvl="0" algn="l">
              <a:buClrTx/>
              <a:buSzTx/>
              <a:buFontTx/>
            </a:pPr>
            <a:r>
              <a:rPr lang="en-US" altLang="zh-CN" sz="6000">
                <a:latin typeface="微软雅黑" panose="020B0503020204020204" charset="-122"/>
                <a:ea typeface="微软雅黑" panose="020B0503020204020204" charset="-122"/>
                <a:sym typeface="+mn-ea"/>
              </a:rPr>
              <a:t>Task Analysis</a:t>
            </a:r>
            <a:endParaRPr lang="en-US" altLang="zh-CN" sz="6000">
              <a:latin typeface="Microsoft JhengHei" panose="020B0604030504040204" charset="-120"/>
              <a:ea typeface="Microsoft JhengHei" panose="020B0604030504040204" charset="-120"/>
              <a:sym typeface="+mn-ea"/>
            </a:endParaRPr>
          </a:p>
        </p:txBody>
      </p:sp>
      <p:sp>
        <p:nvSpPr>
          <p:cNvPr id="6" name="文本框 5"/>
          <p:cNvSpPr txBox="1"/>
          <p:nvPr/>
        </p:nvSpPr>
        <p:spPr>
          <a:xfrm>
            <a:off x="13091160" y="7734300"/>
            <a:ext cx="4440555" cy="1014730"/>
          </a:xfrm>
          <a:prstGeom prst="rect">
            <a:avLst/>
          </a:prstGeom>
          <a:noFill/>
        </p:spPr>
        <p:txBody>
          <a:bodyPr wrap="square" rtlCol="0">
            <a:spAutoFit/>
          </a:bodyPr>
          <a:lstStyle/>
          <a:p>
            <a:pPr lvl="0" algn="l">
              <a:buClrTx/>
              <a:buSzTx/>
              <a:buFontTx/>
            </a:pPr>
            <a:r>
              <a:rPr lang="en-US" altLang="zh-CN" sz="6000" b="1">
                <a:latin typeface="微软雅黑" panose="020B0503020204020204" charset="-122"/>
                <a:ea typeface="微软雅黑" panose="020B0503020204020204" charset="-122"/>
                <a:sym typeface="+mn-ea"/>
              </a:rPr>
              <a:t>Approach</a:t>
            </a:r>
            <a:endParaRPr lang="en-US" altLang="zh-CN" sz="6000" b="1">
              <a:latin typeface="微软雅黑" panose="020B0503020204020204" charset="-122"/>
              <a:ea typeface="微软雅黑" panose="020B0503020204020204" charset="-122"/>
              <a:sym typeface="+mn-ea"/>
            </a:endParaRPr>
          </a:p>
        </p:txBody>
      </p:sp>
      <p:sp>
        <p:nvSpPr>
          <p:cNvPr id="7" name="文本框 6"/>
          <p:cNvSpPr txBox="1"/>
          <p:nvPr/>
        </p:nvSpPr>
        <p:spPr>
          <a:xfrm>
            <a:off x="13091160" y="10730230"/>
            <a:ext cx="7150100" cy="1014730"/>
          </a:xfrm>
          <a:prstGeom prst="rect">
            <a:avLst/>
          </a:prstGeom>
          <a:noFill/>
        </p:spPr>
        <p:txBody>
          <a:bodyPr wrap="square" rtlCol="0">
            <a:spAutoFit/>
          </a:bodyPr>
          <a:lstStyle/>
          <a:p>
            <a:pPr lvl="0" algn="l">
              <a:buClrTx/>
              <a:buSzTx/>
              <a:buFontTx/>
            </a:pPr>
            <a:r>
              <a:rPr lang="en-US" altLang="zh-CN" sz="6000">
                <a:latin typeface="微软雅黑" panose="020B0503020204020204" charset="-122"/>
                <a:ea typeface="微软雅黑" panose="020B0503020204020204" charset="-122"/>
                <a:sym typeface="+mn-ea"/>
              </a:rPr>
              <a:t>Responsibility</a:t>
            </a:r>
            <a:endParaRPr lang="en-US" altLang="zh-CN" sz="6000">
              <a:latin typeface="微软雅黑" panose="020B0503020204020204" charset="-122"/>
              <a:ea typeface="微软雅黑" panose="020B0503020204020204" charset="-122"/>
              <a:sym typeface="+mn-ea"/>
            </a:endParaRPr>
          </a:p>
        </p:txBody>
      </p:sp>
      <p:cxnSp>
        <p:nvCxnSpPr>
          <p:cNvPr id="8" name="直接连接符 7"/>
          <p:cNvCxnSpPr>
            <a:stCxn id="1402" idx="0"/>
          </p:cNvCxnSpPr>
          <p:nvPr/>
        </p:nvCxnSpPr>
        <p:spPr>
          <a:xfrm flipH="1">
            <a:off x="11723370" y="2245995"/>
            <a:ext cx="19685" cy="8702040"/>
          </a:xfrm>
          <a:prstGeom prst="line">
            <a:avLst/>
          </a:prstGeom>
          <a:ln w="57150">
            <a:solidFill>
              <a:srgbClr val="BF1A25"/>
            </a:solidFill>
          </a:ln>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21743035" y="377825"/>
            <a:ext cx="2568575"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Responsibility</a:t>
            </a:r>
            <a:endParaRPr lang="zh-CN" altLang="en-US" sz="2800">
              <a:latin typeface="黑体" panose="02010609060101010101" charset="-122"/>
              <a:ea typeface="黑体" panose="02010609060101010101" charset="-122"/>
              <a:sym typeface="+mn-ea"/>
            </a:endParaRPr>
          </a:p>
        </p:txBody>
      </p:sp>
      <p:sp>
        <p:nvSpPr>
          <p:cNvPr id="9" name="椭圆 8"/>
          <p:cNvSpPr/>
          <p:nvPr/>
        </p:nvSpPr>
        <p:spPr>
          <a:xfrm>
            <a:off x="11419840" y="524510"/>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11" name="椭圆 10"/>
          <p:cNvSpPr/>
          <p:nvPr/>
        </p:nvSpPr>
        <p:spPr>
          <a:xfrm>
            <a:off x="21421090" y="495300"/>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cxnSp>
        <p:nvCxnSpPr>
          <p:cNvPr id="12" name="直接连接符 11"/>
          <p:cNvCxnSpPr/>
          <p:nvPr/>
        </p:nvCxnSpPr>
        <p:spPr>
          <a:xfrm>
            <a:off x="0" y="1501775"/>
            <a:ext cx="24268430" cy="0"/>
          </a:xfrm>
          <a:prstGeom prst="line">
            <a:avLst/>
          </a:prstGeom>
          <a:ln w="57150"/>
        </p:spPr>
        <p:style>
          <a:lnRef idx="1">
            <a:schemeClr val="dk1"/>
          </a:lnRef>
          <a:fillRef idx="0">
            <a:schemeClr val="dk1"/>
          </a:fillRef>
          <a:effectRef idx="0">
            <a:schemeClr val="dk1"/>
          </a:effectRef>
          <a:fontRef idx="minor">
            <a:schemeClr val="tx1"/>
          </a:fontRef>
        </p:style>
      </p:cxnSp>
      <p:sp>
        <p:nvSpPr>
          <p:cNvPr id="13" name="文本框 12"/>
          <p:cNvSpPr txBox="1"/>
          <p:nvPr/>
        </p:nvSpPr>
        <p:spPr>
          <a:xfrm>
            <a:off x="0" y="207010"/>
            <a:ext cx="11873865" cy="1106805"/>
          </a:xfrm>
          <a:prstGeom prst="rect">
            <a:avLst/>
          </a:prstGeom>
          <a:noFill/>
        </p:spPr>
        <p:txBody>
          <a:bodyPr wrap="square" rtlCol="0">
            <a:spAutoFit/>
          </a:bodyPr>
          <a:lstStyle/>
          <a:p>
            <a:r>
              <a:rPr lang="en-US" altLang="zh-CN" sz="6600" b="1">
                <a:latin typeface="微软雅黑" panose="020B0503020204020204" charset="-122"/>
                <a:ea typeface="微软雅黑" panose="020B0503020204020204" charset="-122"/>
              </a:rPr>
              <a:t>Approach</a:t>
            </a:r>
            <a:r>
              <a:rPr lang="en-US" altLang="zh-CN" sz="4400" b="1">
                <a:sym typeface="+mn-ea"/>
              </a:rPr>
              <a:t>Introduction</a:t>
            </a:r>
            <a:endParaRPr lang="en-US" altLang="zh-CN" sz="4400" b="1">
              <a:sym typeface="+mn-ea"/>
            </a:endParaRPr>
          </a:p>
        </p:txBody>
      </p:sp>
      <p:sp>
        <p:nvSpPr>
          <p:cNvPr id="14" name="文本框 13"/>
          <p:cNvSpPr txBox="1"/>
          <p:nvPr/>
        </p:nvSpPr>
        <p:spPr>
          <a:xfrm>
            <a:off x="11918950" y="375920"/>
            <a:ext cx="2658110"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Luring Sheep</a:t>
            </a:r>
            <a:endParaRPr lang="en-US" altLang="zh-CN" sz="2800">
              <a:latin typeface="微软雅黑" panose="020B0503020204020204" charset="-122"/>
              <a:ea typeface="微软雅黑" panose="020B0503020204020204" charset="-122"/>
              <a:sym typeface="+mn-ea"/>
            </a:endParaRPr>
          </a:p>
        </p:txBody>
      </p:sp>
      <p:sp>
        <p:nvSpPr>
          <p:cNvPr id="2" name="文本框 1"/>
          <p:cNvSpPr txBox="1"/>
          <p:nvPr/>
        </p:nvSpPr>
        <p:spPr>
          <a:xfrm>
            <a:off x="18806160" y="386080"/>
            <a:ext cx="2495550"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Introduction</a:t>
            </a:r>
            <a:endParaRPr lang="en-US" altLang="zh-CN" sz="2800">
              <a:latin typeface="微软雅黑" panose="020B0503020204020204" charset="-122"/>
              <a:ea typeface="微软雅黑" panose="020B0503020204020204" charset="-122"/>
              <a:sym typeface="+mn-ea"/>
            </a:endParaRPr>
          </a:p>
        </p:txBody>
      </p:sp>
      <p:sp>
        <p:nvSpPr>
          <p:cNvPr id="6" name="文本框 5"/>
          <p:cNvSpPr txBox="1"/>
          <p:nvPr/>
        </p:nvSpPr>
        <p:spPr>
          <a:xfrm>
            <a:off x="486410" y="1759585"/>
            <a:ext cx="14081125" cy="922020"/>
          </a:xfrm>
          <a:prstGeom prst="rect">
            <a:avLst/>
          </a:prstGeom>
          <a:noFill/>
        </p:spPr>
        <p:txBody>
          <a:bodyPr wrap="none" rtlCol="0">
            <a:spAutoFit/>
          </a:bodyPr>
          <a:lstStyle/>
          <a:p>
            <a:r>
              <a:rPr lang="en-US" altLang="zh-CN" sz="5400" b="1">
                <a:solidFill>
                  <a:srgbClr val="FF0000"/>
                </a:solidFill>
              </a:rPr>
              <a:t>How DQN works in this Game? Here are PipeLine</a:t>
            </a:r>
            <a:endParaRPr lang="en-US" altLang="zh-CN" sz="5400" b="1">
              <a:solidFill>
                <a:srgbClr val="FF0000"/>
              </a:solidFill>
            </a:endParaRPr>
          </a:p>
        </p:txBody>
      </p:sp>
      <p:sp>
        <p:nvSpPr>
          <p:cNvPr id="54" name="椭圆 53"/>
          <p:cNvSpPr/>
          <p:nvPr/>
        </p:nvSpPr>
        <p:spPr>
          <a:xfrm>
            <a:off x="18434685" y="529590"/>
            <a:ext cx="273685" cy="273685"/>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16" name="文本框 15"/>
          <p:cNvSpPr txBox="1"/>
          <p:nvPr/>
        </p:nvSpPr>
        <p:spPr>
          <a:xfrm>
            <a:off x="15573375" y="400050"/>
            <a:ext cx="2667000"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Task Analysis</a:t>
            </a:r>
            <a:endParaRPr lang="en-US" altLang="zh-CN" sz="2800">
              <a:latin typeface="微软雅黑" panose="020B0503020204020204" charset="-122"/>
              <a:ea typeface="微软雅黑" panose="020B0503020204020204" charset="-122"/>
              <a:sym typeface="+mn-ea"/>
            </a:endParaRPr>
          </a:p>
        </p:txBody>
      </p:sp>
      <p:sp>
        <p:nvSpPr>
          <p:cNvPr id="17" name="椭圆 16"/>
          <p:cNvSpPr/>
          <p:nvPr/>
        </p:nvSpPr>
        <p:spPr>
          <a:xfrm>
            <a:off x="15196185" y="529590"/>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grpSp>
        <p:nvGrpSpPr>
          <p:cNvPr id="22" name="组合 21"/>
          <p:cNvGrpSpPr/>
          <p:nvPr/>
        </p:nvGrpSpPr>
        <p:grpSpPr>
          <a:xfrm>
            <a:off x="1694180" y="4428490"/>
            <a:ext cx="5589270" cy="5453380"/>
            <a:chOff x="5333" y="8852"/>
            <a:chExt cx="7564" cy="7380"/>
          </a:xfrm>
        </p:grpSpPr>
        <p:pic>
          <p:nvPicPr>
            <p:cNvPr id="19" name="图片 18"/>
            <p:cNvPicPr>
              <a:picLocks noChangeAspect="1"/>
            </p:cNvPicPr>
            <p:nvPr/>
          </p:nvPicPr>
          <p:blipFill>
            <a:blip r:embed="rId1"/>
            <a:stretch>
              <a:fillRect/>
            </a:stretch>
          </p:blipFill>
          <p:spPr>
            <a:xfrm>
              <a:off x="5333" y="8852"/>
              <a:ext cx="7564" cy="7380"/>
            </a:xfrm>
            <a:prstGeom prst="rect">
              <a:avLst/>
            </a:prstGeom>
          </p:spPr>
        </p:pic>
        <p:pic>
          <p:nvPicPr>
            <p:cNvPr id="21" name="图片 20"/>
            <p:cNvPicPr>
              <a:picLocks noChangeAspect="1"/>
            </p:cNvPicPr>
            <p:nvPr/>
          </p:nvPicPr>
          <p:blipFill>
            <a:blip r:embed="rId2"/>
            <a:stretch>
              <a:fillRect/>
            </a:stretch>
          </p:blipFill>
          <p:spPr>
            <a:xfrm>
              <a:off x="7619" y="11112"/>
              <a:ext cx="1044" cy="804"/>
            </a:xfrm>
            <a:prstGeom prst="rect">
              <a:avLst/>
            </a:prstGeom>
          </p:spPr>
        </p:pic>
      </p:grpSp>
      <p:pic>
        <p:nvPicPr>
          <p:cNvPr id="29" name="图片 28"/>
          <p:cNvPicPr>
            <a:picLocks noChangeAspect="1"/>
          </p:cNvPicPr>
          <p:nvPr/>
        </p:nvPicPr>
        <p:blipFill>
          <a:blip r:embed="rId3"/>
          <a:stretch>
            <a:fillRect/>
          </a:stretch>
        </p:blipFill>
        <p:spPr>
          <a:xfrm>
            <a:off x="10184765" y="5770245"/>
            <a:ext cx="3898900" cy="3467735"/>
          </a:xfrm>
          <a:prstGeom prst="rect">
            <a:avLst/>
          </a:prstGeom>
        </p:spPr>
      </p:pic>
      <p:sp>
        <p:nvSpPr>
          <p:cNvPr id="30" name="文本框 29"/>
          <p:cNvSpPr txBox="1"/>
          <p:nvPr/>
        </p:nvSpPr>
        <p:spPr>
          <a:xfrm>
            <a:off x="805815" y="11004550"/>
            <a:ext cx="7250831" cy="584775"/>
          </a:xfrm>
          <a:prstGeom prst="rect">
            <a:avLst/>
          </a:prstGeom>
          <a:noFill/>
        </p:spPr>
        <p:txBody>
          <a:bodyPr wrap="none" rtlCol="0" anchor="t">
            <a:spAutoFit/>
          </a:bodyPr>
          <a:lstStyle/>
          <a:p>
            <a:r>
              <a:rPr lang="en-US" altLang="zh-CN" sz="3200" b="1" dirty="0">
                <a:effectLst>
                  <a:outerShdw blurRad="38100" dist="19050" dir="2700000" algn="tl" rotWithShape="0">
                    <a:schemeClr val="dk1">
                      <a:alpha val="40000"/>
                    </a:schemeClr>
                  </a:outerShdw>
                </a:effectLst>
                <a:latin typeface="Times New Roman" panose="02020603050405020304" charset="0"/>
                <a:cs typeface="Times New Roman" panose="02020603050405020304" charset="0"/>
                <a:sym typeface="+mn-ea"/>
              </a:rPr>
              <a:t>Get Current Environment From </a:t>
            </a:r>
            <a:r>
              <a:rPr lang="en-US" altLang="zh-CN" sz="3200" b="1" dirty="0" err="1">
                <a:effectLst>
                  <a:outerShdw blurRad="38100" dist="19050" dir="2700000" algn="tl" rotWithShape="0">
                    <a:schemeClr val="dk1">
                      <a:alpha val="40000"/>
                    </a:schemeClr>
                  </a:outerShdw>
                </a:effectLst>
                <a:latin typeface="Times New Roman" panose="02020603050405020304" charset="0"/>
                <a:cs typeface="Times New Roman" panose="02020603050405020304" charset="0"/>
                <a:sym typeface="+mn-ea"/>
              </a:rPr>
              <a:t>MalMo</a:t>
            </a:r>
            <a:endParaRPr lang="en-US" altLang="zh-CN" sz="3200" b="1" dirty="0">
              <a:effectLst>
                <a:outerShdw blurRad="38100" dist="19050" dir="2700000" algn="tl" rotWithShape="0">
                  <a:schemeClr val="dk1">
                    <a:alpha val="40000"/>
                  </a:schemeClr>
                </a:outerShdw>
              </a:effectLst>
              <a:latin typeface="Times New Roman" panose="02020603050405020304" charset="0"/>
              <a:cs typeface="Times New Roman" panose="02020603050405020304" charset="0"/>
              <a:sym typeface="+mn-ea"/>
            </a:endParaRPr>
          </a:p>
        </p:txBody>
      </p:sp>
      <p:cxnSp>
        <p:nvCxnSpPr>
          <p:cNvPr id="31" name="直接箭头连接符 30"/>
          <p:cNvCxnSpPr/>
          <p:nvPr/>
        </p:nvCxnSpPr>
        <p:spPr>
          <a:xfrm>
            <a:off x="8015605" y="7521575"/>
            <a:ext cx="2169160" cy="0"/>
          </a:xfrm>
          <a:prstGeom prst="straightConnector1">
            <a:avLst/>
          </a:prstGeom>
          <a:ln w="57150">
            <a:tailEnd type="arrow" w="med" len="med"/>
          </a:ln>
        </p:spPr>
        <p:style>
          <a:lnRef idx="1">
            <a:schemeClr val="dk1"/>
          </a:lnRef>
          <a:fillRef idx="0">
            <a:schemeClr val="dk1"/>
          </a:fillRef>
          <a:effectRef idx="0">
            <a:schemeClr val="dk1"/>
          </a:effectRef>
          <a:fontRef idx="minor">
            <a:schemeClr val="tx1"/>
          </a:fontRef>
        </p:style>
      </p:cxnSp>
      <p:grpSp>
        <p:nvGrpSpPr>
          <p:cNvPr id="60" name="组合 59"/>
          <p:cNvGrpSpPr/>
          <p:nvPr/>
        </p:nvGrpSpPr>
        <p:grpSpPr>
          <a:xfrm>
            <a:off x="16607155" y="3667125"/>
            <a:ext cx="4519930" cy="3836670"/>
            <a:chOff x="26153" y="7036"/>
            <a:chExt cx="7118" cy="6042"/>
          </a:xfrm>
        </p:grpSpPr>
        <p:pic>
          <p:nvPicPr>
            <p:cNvPr id="39" name="图片 38"/>
            <p:cNvPicPr>
              <a:picLocks noChangeAspect="1"/>
            </p:cNvPicPr>
            <p:nvPr/>
          </p:nvPicPr>
          <p:blipFill>
            <a:blip r:embed="rId4"/>
            <a:stretch>
              <a:fillRect/>
            </a:stretch>
          </p:blipFill>
          <p:spPr>
            <a:xfrm>
              <a:off x="26153" y="7036"/>
              <a:ext cx="7118" cy="6042"/>
            </a:xfrm>
            <a:prstGeom prst="rect">
              <a:avLst/>
            </a:prstGeom>
          </p:spPr>
        </p:pic>
        <p:sp>
          <p:nvSpPr>
            <p:cNvPr id="40" name="文本框 39"/>
            <p:cNvSpPr txBox="1"/>
            <p:nvPr/>
          </p:nvSpPr>
          <p:spPr>
            <a:xfrm>
              <a:off x="28781" y="7522"/>
              <a:ext cx="241" cy="1452"/>
            </a:xfrm>
            <a:prstGeom prst="rect">
              <a:avLst/>
            </a:prstGeom>
            <a:noFill/>
          </p:spPr>
          <p:txBody>
            <a:bodyPr wrap="square" rtlCol="0">
              <a:spAutoFit/>
            </a:bodyPr>
            <a:lstStyle/>
            <a:p>
              <a:r>
                <a:rPr lang="zh-CN" altLang="en-US" sz="5400" b="1">
                  <a:ln w="6600">
                    <a:solidFill>
                      <a:schemeClr val="accent2"/>
                    </a:solidFill>
                    <a:prstDash val="solid"/>
                  </a:ln>
                  <a:solidFill>
                    <a:srgbClr val="FFFFFF"/>
                  </a:solidFill>
                  <a:effectLst>
                    <a:outerShdw dist="38100" dir="2700000" algn="tl" rotWithShape="0">
                      <a:schemeClr val="accent2"/>
                    </a:outerShdw>
                  </a:effectLst>
                </a:rPr>
                <a:t>＄</a:t>
              </a:r>
              <a:endParaRPr lang="zh-CN" altLang="en-US" sz="5400" b="1">
                <a:ln w="6600">
                  <a:solidFill>
                    <a:schemeClr val="accent2"/>
                  </a:solidFill>
                  <a:prstDash val="solid"/>
                </a:ln>
                <a:solidFill>
                  <a:srgbClr val="FFFFFF"/>
                </a:solidFill>
                <a:effectLst>
                  <a:outerShdw dist="38100" dir="2700000" algn="tl" rotWithShape="0">
                    <a:schemeClr val="accent2"/>
                  </a:outerShdw>
                </a:effectLst>
              </a:endParaRPr>
            </a:p>
          </p:txBody>
        </p:sp>
        <p:sp>
          <p:nvSpPr>
            <p:cNvPr id="42" name="文本框 41"/>
            <p:cNvSpPr txBox="1"/>
            <p:nvPr/>
          </p:nvSpPr>
          <p:spPr>
            <a:xfrm>
              <a:off x="28793" y="11089"/>
              <a:ext cx="241" cy="1452"/>
            </a:xfrm>
            <a:prstGeom prst="rect">
              <a:avLst/>
            </a:prstGeom>
            <a:noFill/>
          </p:spPr>
          <p:txBody>
            <a:bodyPr wrap="square" rtlCol="0">
              <a:spAutoFit/>
            </a:bodyPr>
            <a:lstStyle/>
            <a:p>
              <a:r>
                <a:rPr lang="zh-CN" altLang="en-US" sz="5400" b="1">
                  <a:ln w="6600">
                    <a:solidFill>
                      <a:schemeClr val="accent2"/>
                    </a:solidFill>
                    <a:prstDash val="solid"/>
                  </a:ln>
                  <a:solidFill>
                    <a:srgbClr val="FFFFFF"/>
                  </a:solidFill>
                  <a:effectLst>
                    <a:outerShdw dist="38100" dir="2700000" algn="tl" rotWithShape="0">
                      <a:schemeClr val="accent2"/>
                    </a:outerShdw>
                  </a:effectLst>
                </a:rPr>
                <a:t>＄</a:t>
              </a:r>
              <a:endParaRPr lang="zh-CN" altLang="en-US" sz="5400" b="1">
                <a:ln w="6600">
                  <a:solidFill>
                    <a:schemeClr val="accent2"/>
                  </a:solidFill>
                  <a:prstDash val="solid"/>
                </a:ln>
                <a:solidFill>
                  <a:srgbClr val="FFFFFF"/>
                </a:solidFill>
                <a:effectLst>
                  <a:outerShdw dist="38100" dir="2700000" algn="tl" rotWithShape="0">
                    <a:schemeClr val="accent2"/>
                  </a:outerShdw>
                </a:effectLst>
              </a:endParaRPr>
            </a:p>
          </p:txBody>
        </p:sp>
        <p:sp>
          <p:nvSpPr>
            <p:cNvPr id="46" name="文本框 45"/>
            <p:cNvSpPr txBox="1"/>
            <p:nvPr/>
          </p:nvSpPr>
          <p:spPr>
            <a:xfrm rot="16200000">
              <a:off x="27187" y="9803"/>
              <a:ext cx="241" cy="1452"/>
            </a:xfrm>
            <a:prstGeom prst="rect">
              <a:avLst/>
            </a:prstGeom>
            <a:noFill/>
          </p:spPr>
          <p:txBody>
            <a:bodyPr wrap="square" rtlCol="0">
              <a:spAutoFit/>
            </a:bodyPr>
            <a:lstStyle/>
            <a:p>
              <a:r>
                <a:rPr lang="zh-CN" altLang="en-US" sz="5400" b="1">
                  <a:ln w="6600">
                    <a:solidFill>
                      <a:schemeClr val="accent2"/>
                    </a:solidFill>
                    <a:prstDash val="solid"/>
                  </a:ln>
                  <a:solidFill>
                    <a:srgbClr val="FFFFFF"/>
                  </a:solidFill>
                  <a:effectLst>
                    <a:outerShdw dist="38100" dir="2700000" algn="tl" rotWithShape="0">
                      <a:schemeClr val="accent2"/>
                    </a:outerShdw>
                  </a:effectLst>
                </a:rPr>
                <a:t>＄</a:t>
              </a:r>
              <a:endParaRPr lang="zh-CN" altLang="en-US" sz="5400" b="1">
                <a:ln w="6600">
                  <a:solidFill>
                    <a:schemeClr val="accent2"/>
                  </a:solidFill>
                  <a:prstDash val="solid"/>
                </a:ln>
                <a:solidFill>
                  <a:srgbClr val="FFFFFF"/>
                </a:solidFill>
                <a:effectLst>
                  <a:outerShdw dist="38100" dir="2700000" algn="tl" rotWithShape="0">
                    <a:schemeClr val="accent2"/>
                  </a:outerShdw>
                </a:effectLst>
              </a:endParaRPr>
            </a:p>
          </p:txBody>
        </p:sp>
        <p:sp>
          <p:nvSpPr>
            <p:cNvPr id="57" name="文本框 56"/>
            <p:cNvSpPr txBox="1"/>
            <p:nvPr/>
          </p:nvSpPr>
          <p:spPr>
            <a:xfrm rot="16200000">
              <a:off x="31317" y="9736"/>
              <a:ext cx="241" cy="1452"/>
            </a:xfrm>
            <a:prstGeom prst="rect">
              <a:avLst/>
            </a:prstGeom>
            <a:noFill/>
          </p:spPr>
          <p:txBody>
            <a:bodyPr wrap="square" rtlCol="0">
              <a:spAutoFit/>
            </a:bodyPr>
            <a:lstStyle/>
            <a:p>
              <a:r>
                <a:rPr lang="zh-CN" altLang="en-US" sz="5400" b="1">
                  <a:ln w="6600">
                    <a:solidFill>
                      <a:schemeClr val="accent2"/>
                    </a:solidFill>
                    <a:prstDash val="solid"/>
                  </a:ln>
                  <a:solidFill>
                    <a:srgbClr val="FFFFFF"/>
                  </a:solidFill>
                  <a:effectLst>
                    <a:outerShdw dist="38100" dir="2700000" algn="tl" rotWithShape="0">
                      <a:schemeClr val="accent2"/>
                    </a:outerShdw>
                  </a:effectLst>
                </a:rPr>
                <a:t>＄</a:t>
              </a:r>
              <a:endParaRPr lang="zh-CN" altLang="en-US" sz="5400" b="1">
                <a:ln w="6600">
                  <a:solidFill>
                    <a:schemeClr val="accent2"/>
                  </a:solidFill>
                  <a:prstDash val="solid"/>
                </a:ln>
                <a:solidFill>
                  <a:srgbClr val="FFFFFF"/>
                </a:solidFill>
                <a:effectLst>
                  <a:outerShdw dist="38100" dir="2700000" algn="tl" rotWithShape="0">
                    <a:schemeClr val="accent2"/>
                  </a:outerShdw>
                </a:effectLst>
              </a:endParaRPr>
            </a:p>
          </p:txBody>
        </p:sp>
      </p:grpSp>
      <p:grpSp>
        <p:nvGrpSpPr>
          <p:cNvPr id="59" name="组合 58"/>
          <p:cNvGrpSpPr/>
          <p:nvPr/>
        </p:nvGrpSpPr>
        <p:grpSpPr>
          <a:xfrm>
            <a:off x="16845280" y="7963535"/>
            <a:ext cx="3578860" cy="2790190"/>
            <a:chOff x="26528" y="14548"/>
            <a:chExt cx="5636" cy="4394"/>
          </a:xfrm>
        </p:grpSpPr>
        <p:pic>
          <p:nvPicPr>
            <p:cNvPr id="38" name="图片 37"/>
            <p:cNvPicPr>
              <a:picLocks noChangeAspect="1"/>
            </p:cNvPicPr>
            <p:nvPr/>
          </p:nvPicPr>
          <p:blipFill>
            <a:blip r:embed="rId5"/>
            <a:stretch>
              <a:fillRect/>
            </a:stretch>
          </p:blipFill>
          <p:spPr>
            <a:xfrm>
              <a:off x="26528" y="14548"/>
              <a:ext cx="5636" cy="4394"/>
            </a:xfrm>
            <a:prstGeom prst="rect">
              <a:avLst/>
            </a:prstGeom>
          </p:spPr>
        </p:pic>
        <p:sp>
          <p:nvSpPr>
            <p:cNvPr id="58" name="文本框 57"/>
            <p:cNvSpPr txBox="1"/>
            <p:nvPr/>
          </p:nvSpPr>
          <p:spPr>
            <a:xfrm>
              <a:off x="28619" y="15051"/>
              <a:ext cx="2933" cy="2082"/>
            </a:xfrm>
            <a:prstGeom prst="rect">
              <a:avLst/>
            </a:prstGeom>
            <a:noFill/>
          </p:spPr>
          <p:txBody>
            <a:bodyPr wrap="square" rtlCol="0">
              <a:spAutoFit/>
              <a:scene3d>
                <a:camera prst="orthographicFront"/>
                <a:lightRig rig="threePt" dir="t"/>
              </a:scene3d>
            </a:bodyPr>
            <a:lstStyle/>
            <a:p>
              <a:r>
                <a:rPr lang="zh-CN" altLang="en-US" sz="8000" b="1">
                  <a:ln w="6600">
                    <a:solidFill>
                      <a:srgbClr val="D6DB45"/>
                    </a:solidFill>
                    <a:prstDash val="solid"/>
                  </a:ln>
                  <a:solidFill>
                    <a:srgbClr val="FFFFFF"/>
                  </a:solidFill>
                  <a:effectLst>
                    <a:outerShdw dist="38100" dir="2700000" algn="tl" rotWithShape="0">
                      <a:schemeClr val="accent2"/>
                    </a:outerShdw>
                  </a:effectLst>
                </a:rPr>
                <a:t>＄</a:t>
              </a:r>
              <a:endParaRPr lang="zh-CN" altLang="en-US" sz="8000" b="1">
                <a:ln w="6600">
                  <a:solidFill>
                    <a:srgbClr val="D6DB45"/>
                  </a:solidFill>
                  <a:prstDash val="solid"/>
                </a:ln>
                <a:solidFill>
                  <a:srgbClr val="FFFFFF"/>
                </a:solidFill>
                <a:effectLst>
                  <a:outerShdw dist="38100" dir="2700000" algn="tl" rotWithShape="0">
                    <a:schemeClr val="accent2"/>
                  </a:outerShdw>
                </a:effectLst>
              </a:endParaRPr>
            </a:p>
          </p:txBody>
        </p:sp>
      </p:grpSp>
      <p:sp>
        <p:nvSpPr>
          <p:cNvPr id="61" name="文本框 60"/>
          <p:cNvSpPr txBox="1"/>
          <p:nvPr/>
        </p:nvSpPr>
        <p:spPr>
          <a:xfrm>
            <a:off x="9844405" y="11004550"/>
            <a:ext cx="4111625" cy="583565"/>
          </a:xfrm>
          <a:prstGeom prst="rect">
            <a:avLst/>
          </a:prstGeom>
          <a:noFill/>
        </p:spPr>
        <p:txBody>
          <a:bodyPr wrap="none" rtlCol="0" anchor="t">
            <a:spAutoFit/>
          </a:bodyPr>
          <a:lstStyle/>
          <a:p>
            <a:r>
              <a:rPr lang="en-US" altLang="zh-CN" sz="3200" b="1">
                <a:effectLst>
                  <a:outerShdw blurRad="38100" dist="19050" dir="2700000" algn="tl" rotWithShape="0">
                    <a:schemeClr val="dk1">
                      <a:alpha val="40000"/>
                    </a:schemeClr>
                  </a:outerShdw>
                </a:effectLst>
                <a:latin typeface="Times New Roman" panose="02020603050405020304" charset="0"/>
                <a:cs typeface="Times New Roman" panose="02020603050405020304" charset="0"/>
                <a:sym typeface="+mn-ea"/>
              </a:rPr>
              <a:t>Neural Value Function</a:t>
            </a:r>
            <a:endParaRPr lang="en-US" altLang="zh-CN" sz="3200" b="1">
              <a:effectLst>
                <a:outerShdw blurRad="38100" dist="19050" dir="2700000" algn="tl" rotWithShape="0">
                  <a:schemeClr val="dk1">
                    <a:alpha val="40000"/>
                  </a:schemeClr>
                </a:outerShdw>
              </a:effectLst>
              <a:latin typeface="Times New Roman" panose="02020603050405020304" charset="0"/>
              <a:cs typeface="Times New Roman" panose="02020603050405020304" charset="0"/>
              <a:sym typeface="+mn-ea"/>
            </a:endParaRPr>
          </a:p>
        </p:txBody>
      </p:sp>
      <p:sp>
        <p:nvSpPr>
          <p:cNvPr id="62" name="文本框 61"/>
          <p:cNvSpPr txBox="1"/>
          <p:nvPr/>
        </p:nvSpPr>
        <p:spPr>
          <a:xfrm>
            <a:off x="17048480" y="11004550"/>
            <a:ext cx="3904615" cy="583565"/>
          </a:xfrm>
          <a:prstGeom prst="rect">
            <a:avLst/>
          </a:prstGeom>
          <a:noFill/>
        </p:spPr>
        <p:txBody>
          <a:bodyPr wrap="none" rtlCol="0" anchor="t">
            <a:spAutoFit/>
          </a:bodyPr>
          <a:lstStyle/>
          <a:p>
            <a:r>
              <a:rPr lang="en-US" altLang="zh-CN" sz="3200" b="1">
                <a:effectLst>
                  <a:outerShdw blurRad="38100" dist="19050" dir="2700000" algn="tl" rotWithShape="0">
                    <a:schemeClr val="dk1">
                      <a:alpha val="40000"/>
                    </a:schemeClr>
                  </a:outerShdw>
                </a:effectLst>
                <a:latin typeface="Times New Roman" panose="02020603050405020304" charset="0"/>
                <a:cs typeface="Times New Roman" panose="02020603050405020304" charset="0"/>
                <a:sym typeface="+mn-ea"/>
              </a:rPr>
              <a:t>Value of Each actions</a:t>
            </a:r>
            <a:endParaRPr lang="en-US" altLang="zh-CN" sz="3200" b="1">
              <a:effectLst>
                <a:outerShdw blurRad="38100" dist="19050" dir="2700000" algn="tl" rotWithShape="0">
                  <a:schemeClr val="dk1">
                    <a:alpha val="40000"/>
                  </a:schemeClr>
                </a:outerShdw>
              </a:effectLst>
              <a:latin typeface="Times New Roman" panose="02020603050405020304" charset="0"/>
              <a:cs typeface="Times New Roman" panose="02020603050405020304" charset="0"/>
              <a:sym typeface="+mn-ea"/>
            </a:endParaRPr>
          </a:p>
        </p:txBody>
      </p:sp>
      <p:cxnSp>
        <p:nvCxnSpPr>
          <p:cNvPr id="64" name="肘形连接符 63"/>
          <p:cNvCxnSpPr>
            <a:endCxn id="19" idx="0"/>
          </p:cNvCxnSpPr>
          <p:nvPr/>
        </p:nvCxnSpPr>
        <p:spPr>
          <a:xfrm rot="10800000" flipV="1">
            <a:off x="4488180" y="2979420"/>
            <a:ext cx="14168755" cy="1449070"/>
          </a:xfrm>
          <a:prstGeom prst="bentConnector2">
            <a:avLst/>
          </a:prstGeom>
          <a:ln w="57150">
            <a:tailEnd type="arrow" w="med" len="med"/>
          </a:ln>
        </p:spPr>
        <p:style>
          <a:lnRef idx="1">
            <a:schemeClr val="dk1"/>
          </a:lnRef>
          <a:fillRef idx="0">
            <a:schemeClr val="dk1"/>
          </a:fillRef>
          <a:effectRef idx="0">
            <a:schemeClr val="dk1"/>
          </a:effectRef>
          <a:fontRef idx="minor">
            <a:schemeClr val="tx1"/>
          </a:fontRef>
        </p:style>
      </p:cxnSp>
      <p:cxnSp>
        <p:nvCxnSpPr>
          <p:cNvPr id="65" name="直接箭头连接符 64"/>
          <p:cNvCxnSpPr/>
          <p:nvPr/>
        </p:nvCxnSpPr>
        <p:spPr>
          <a:xfrm>
            <a:off x="13700760" y="7521575"/>
            <a:ext cx="3211195" cy="0"/>
          </a:xfrm>
          <a:prstGeom prst="straightConnector1">
            <a:avLst/>
          </a:prstGeom>
          <a:ln w="57150">
            <a:tailEnd type="arrow" w="med" len="med"/>
          </a:ln>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21743035" y="377825"/>
            <a:ext cx="2568575"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Responsibility</a:t>
            </a:r>
            <a:endParaRPr lang="zh-CN" altLang="en-US" sz="2800">
              <a:latin typeface="黑体" panose="02010609060101010101" charset="-122"/>
              <a:ea typeface="黑体" panose="02010609060101010101" charset="-122"/>
              <a:sym typeface="+mn-ea"/>
            </a:endParaRPr>
          </a:p>
        </p:txBody>
      </p:sp>
      <p:sp>
        <p:nvSpPr>
          <p:cNvPr id="9" name="椭圆 8"/>
          <p:cNvSpPr/>
          <p:nvPr/>
        </p:nvSpPr>
        <p:spPr>
          <a:xfrm>
            <a:off x="11419840" y="524510"/>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11" name="椭圆 10"/>
          <p:cNvSpPr/>
          <p:nvPr/>
        </p:nvSpPr>
        <p:spPr>
          <a:xfrm>
            <a:off x="21421090" y="495300"/>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cxnSp>
        <p:nvCxnSpPr>
          <p:cNvPr id="12" name="直接连接符 11"/>
          <p:cNvCxnSpPr/>
          <p:nvPr/>
        </p:nvCxnSpPr>
        <p:spPr>
          <a:xfrm>
            <a:off x="0" y="1501775"/>
            <a:ext cx="24268430" cy="0"/>
          </a:xfrm>
          <a:prstGeom prst="line">
            <a:avLst/>
          </a:prstGeom>
          <a:ln w="57150"/>
        </p:spPr>
        <p:style>
          <a:lnRef idx="1">
            <a:schemeClr val="dk1"/>
          </a:lnRef>
          <a:fillRef idx="0">
            <a:schemeClr val="dk1"/>
          </a:fillRef>
          <a:effectRef idx="0">
            <a:schemeClr val="dk1"/>
          </a:effectRef>
          <a:fontRef idx="minor">
            <a:schemeClr val="tx1"/>
          </a:fontRef>
        </p:style>
      </p:cxnSp>
      <p:sp>
        <p:nvSpPr>
          <p:cNvPr id="13" name="文本框 12"/>
          <p:cNvSpPr txBox="1"/>
          <p:nvPr/>
        </p:nvSpPr>
        <p:spPr>
          <a:xfrm>
            <a:off x="0" y="207010"/>
            <a:ext cx="11873865" cy="1106805"/>
          </a:xfrm>
          <a:prstGeom prst="rect">
            <a:avLst/>
          </a:prstGeom>
          <a:noFill/>
        </p:spPr>
        <p:txBody>
          <a:bodyPr wrap="square" rtlCol="0">
            <a:spAutoFit/>
          </a:bodyPr>
          <a:lstStyle/>
          <a:p>
            <a:r>
              <a:rPr lang="en-US" altLang="zh-CN" sz="6600" b="1">
                <a:latin typeface="微软雅黑" panose="020B0503020204020204" charset="-122"/>
                <a:ea typeface="微软雅黑" panose="020B0503020204020204" charset="-122"/>
              </a:rPr>
              <a:t>Approach</a:t>
            </a:r>
            <a:r>
              <a:rPr lang="en-US" altLang="zh-CN" sz="4400" b="1">
                <a:sym typeface="+mn-ea"/>
              </a:rPr>
              <a:t>Introduction</a:t>
            </a:r>
            <a:endParaRPr lang="en-US" altLang="zh-CN" sz="4400" b="1">
              <a:sym typeface="+mn-ea"/>
            </a:endParaRPr>
          </a:p>
        </p:txBody>
      </p:sp>
      <p:sp>
        <p:nvSpPr>
          <p:cNvPr id="14" name="文本框 13"/>
          <p:cNvSpPr txBox="1"/>
          <p:nvPr/>
        </p:nvSpPr>
        <p:spPr>
          <a:xfrm>
            <a:off x="11918950" y="375920"/>
            <a:ext cx="2658110"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Luring Sheep</a:t>
            </a:r>
            <a:endParaRPr lang="en-US" altLang="zh-CN" sz="2800">
              <a:latin typeface="微软雅黑" panose="020B0503020204020204" charset="-122"/>
              <a:ea typeface="微软雅黑" panose="020B0503020204020204" charset="-122"/>
              <a:sym typeface="+mn-ea"/>
            </a:endParaRPr>
          </a:p>
        </p:txBody>
      </p:sp>
      <p:sp>
        <p:nvSpPr>
          <p:cNvPr id="2" name="文本框 1"/>
          <p:cNvSpPr txBox="1"/>
          <p:nvPr/>
        </p:nvSpPr>
        <p:spPr>
          <a:xfrm>
            <a:off x="18806160" y="386080"/>
            <a:ext cx="2495550"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Introduction</a:t>
            </a:r>
            <a:endParaRPr lang="en-US" altLang="zh-CN" sz="2800">
              <a:latin typeface="微软雅黑" panose="020B0503020204020204" charset="-122"/>
              <a:ea typeface="微软雅黑" panose="020B0503020204020204" charset="-122"/>
              <a:sym typeface="+mn-ea"/>
            </a:endParaRPr>
          </a:p>
        </p:txBody>
      </p:sp>
      <p:sp>
        <p:nvSpPr>
          <p:cNvPr id="6" name="文本框 5"/>
          <p:cNvSpPr txBox="1"/>
          <p:nvPr/>
        </p:nvSpPr>
        <p:spPr>
          <a:xfrm>
            <a:off x="486410" y="1759585"/>
            <a:ext cx="14081125" cy="922020"/>
          </a:xfrm>
          <a:prstGeom prst="rect">
            <a:avLst/>
          </a:prstGeom>
          <a:noFill/>
        </p:spPr>
        <p:txBody>
          <a:bodyPr wrap="none" rtlCol="0">
            <a:spAutoFit/>
          </a:bodyPr>
          <a:lstStyle/>
          <a:p>
            <a:r>
              <a:rPr lang="en-US" altLang="zh-CN" sz="5400" b="1">
                <a:solidFill>
                  <a:srgbClr val="FF0000"/>
                </a:solidFill>
              </a:rPr>
              <a:t>How DQN works in this Game? Here are PipeLine</a:t>
            </a:r>
            <a:endParaRPr lang="en-US" altLang="zh-CN" sz="5400" b="1">
              <a:solidFill>
                <a:srgbClr val="FF0000"/>
              </a:solidFill>
            </a:endParaRPr>
          </a:p>
        </p:txBody>
      </p:sp>
      <p:sp>
        <p:nvSpPr>
          <p:cNvPr id="54" name="椭圆 53"/>
          <p:cNvSpPr/>
          <p:nvPr/>
        </p:nvSpPr>
        <p:spPr>
          <a:xfrm>
            <a:off x="18434685" y="529590"/>
            <a:ext cx="273685" cy="273685"/>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16" name="文本框 15"/>
          <p:cNvSpPr txBox="1"/>
          <p:nvPr/>
        </p:nvSpPr>
        <p:spPr>
          <a:xfrm>
            <a:off x="15573375" y="400050"/>
            <a:ext cx="2667000" cy="521970"/>
          </a:xfrm>
          <a:prstGeom prst="rect">
            <a:avLst/>
          </a:prstGeom>
          <a:noFill/>
        </p:spPr>
        <p:txBody>
          <a:bodyPr wrap="square" rtlCol="0">
            <a:spAutoFit/>
          </a:bodyPr>
          <a:lstStyle/>
          <a:p>
            <a:pPr>
              <a:buClrTx/>
              <a:buSzTx/>
              <a:buFontTx/>
            </a:pPr>
            <a:r>
              <a:rPr lang="en-US" altLang="zh-CN" sz="2800">
                <a:latin typeface="微软雅黑" panose="020B0503020204020204" charset="-122"/>
                <a:ea typeface="微软雅黑" panose="020B0503020204020204" charset="-122"/>
                <a:sym typeface="+mn-ea"/>
              </a:rPr>
              <a:t>Task Analysis</a:t>
            </a:r>
            <a:endParaRPr lang="en-US" altLang="zh-CN" sz="2800">
              <a:latin typeface="微软雅黑" panose="020B0503020204020204" charset="-122"/>
              <a:ea typeface="微软雅黑" panose="020B0503020204020204" charset="-122"/>
              <a:sym typeface="+mn-ea"/>
            </a:endParaRPr>
          </a:p>
        </p:txBody>
      </p:sp>
      <p:sp>
        <p:nvSpPr>
          <p:cNvPr id="17" name="椭圆 16"/>
          <p:cNvSpPr/>
          <p:nvPr/>
        </p:nvSpPr>
        <p:spPr>
          <a:xfrm>
            <a:off x="15196185" y="529590"/>
            <a:ext cx="273685" cy="273685"/>
          </a:xfrm>
          <a:prstGeom prst="ellipse">
            <a:avLst/>
          </a:prstGeom>
          <a:noFill/>
          <a:ln>
            <a:solidFill>
              <a:srgbClr val="BF1A25"/>
            </a:solidFill>
          </a:ln>
          <a:extLst>
            <a:ext uri="{909E8E84-426E-40DD-AFC4-6F175D3DCCD1}">
              <a14:hiddenFill xmlns:a14="http://schemas.microsoft.com/office/drawing/2010/main">
                <a:solidFill>
                  <a:schemeClr val="accent2"/>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grpSp>
        <p:nvGrpSpPr>
          <p:cNvPr id="22" name="组合 21"/>
          <p:cNvGrpSpPr/>
          <p:nvPr/>
        </p:nvGrpSpPr>
        <p:grpSpPr>
          <a:xfrm>
            <a:off x="1694180" y="4428490"/>
            <a:ext cx="5589270" cy="5453380"/>
            <a:chOff x="5333" y="8852"/>
            <a:chExt cx="7564" cy="7380"/>
          </a:xfrm>
        </p:grpSpPr>
        <p:pic>
          <p:nvPicPr>
            <p:cNvPr id="19" name="图片 18"/>
            <p:cNvPicPr>
              <a:picLocks noChangeAspect="1"/>
            </p:cNvPicPr>
            <p:nvPr/>
          </p:nvPicPr>
          <p:blipFill>
            <a:blip r:embed="rId1"/>
            <a:stretch>
              <a:fillRect/>
            </a:stretch>
          </p:blipFill>
          <p:spPr>
            <a:xfrm>
              <a:off x="5333" y="8852"/>
              <a:ext cx="7564" cy="7380"/>
            </a:xfrm>
            <a:prstGeom prst="rect">
              <a:avLst/>
            </a:prstGeom>
          </p:spPr>
        </p:pic>
        <p:pic>
          <p:nvPicPr>
            <p:cNvPr id="21" name="图片 20"/>
            <p:cNvPicPr>
              <a:picLocks noChangeAspect="1"/>
            </p:cNvPicPr>
            <p:nvPr/>
          </p:nvPicPr>
          <p:blipFill>
            <a:blip r:embed="rId2"/>
            <a:stretch>
              <a:fillRect/>
            </a:stretch>
          </p:blipFill>
          <p:spPr>
            <a:xfrm>
              <a:off x="7619" y="11112"/>
              <a:ext cx="1044" cy="804"/>
            </a:xfrm>
            <a:prstGeom prst="rect">
              <a:avLst/>
            </a:prstGeom>
          </p:spPr>
        </p:pic>
      </p:grpSp>
      <p:pic>
        <p:nvPicPr>
          <p:cNvPr id="29" name="图片 28"/>
          <p:cNvPicPr>
            <a:picLocks noChangeAspect="1"/>
          </p:cNvPicPr>
          <p:nvPr/>
        </p:nvPicPr>
        <p:blipFill>
          <a:blip r:embed="rId3"/>
          <a:stretch>
            <a:fillRect/>
          </a:stretch>
        </p:blipFill>
        <p:spPr>
          <a:xfrm>
            <a:off x="10184765" y="5770245"/>
            <a:ext cx="3898900" cy="3467735"/>
          </a:xfrm>
          <a:prstGeom prst="rect">
            <a:avLst/>
          </a:prstGeom>
        </p:spPr>
      </p:pic>
      <p:sp>
        <p:nvSpPr>
          <p:cNvPr id="30" name="文本框 29"/>
          <p:cNvSpPr txBox="1"/>
          <p:nvPr/>
        </p:nvSpPr>
        <p:spPr>
          <a:xfrm>
            <a:off x="805815" y="11004550"/>
            <a:ext cx="7157085" cy="583565"/>
          </a:xfrm>
          <a:prstGeom prst="rect">
            <a:avLst/>
          </a:prstGeom>
          <a:noFill/>
        </p:spPr>
        <p:txBody>
          <a:bodyPr wrap="none" rtlCol="0" anchor="t">
            <a:spAutoFit/>
          </a:bodyPr>
          <a:lstStyle/>
          <a:p>
            <a:r>
              <a:rPr lang="en-US" altLang="zh-CN" sz="3200" b="1">
                <a:effectLst>
                  <a:outerShdw blurRad="38100" dist="19050" dir="2700000" algn="tl" rotWithShape="0">
                    <a:schemeClr val="dk1">
                      <a:alpha val="40000"/>
                    </a:schemeClr>
                  </a:outerShdw>
                </a:effectLst>
                <a:latin typeface="Times New Roman" panose="02020603050405020304" charset="0"/>
                <a:cs typeface="Times New Roman" panose="02020603050405020304" charset="0"/>
                <a:sym typeface="+mn-ea"/>
              </a:rPr>
              <a:t>Get Current Envirenment From MalMo</a:t>
            </a:r>
            <a:endParaRPr lang="en-US" altLang="zh-CN" sz="3200" b="1">
              <a:effectLst>
                <a:outerShdw blurRad="38100" dist="19050" dir="2700000" algn="tl" rotWithShape="0">
                  <a:schemeClr val="dk1">
                    <a:alpha val="40000"/>
                  </a:schemeClr>
                </a:outerShdw>
              </a:effectLst>
              <a:latin typeface="Times New Roman" panose="02020603050405020304" charset="0"/>
              <a:cs typeface="Times New Roman" panose="02020603050405020304" charset="0"/>
              <a:sym typeface="+mn-ea"/>
            </a:endParaRPr>
          </a:p>
        </p:txBody>
      </p:sp>
      <p:cxnSp>
        <p:nvCxnSpPr>
          <p:cNvPr id="31" name="直接箭头连接符 30"/>
          <p:cNvCxnSpPr/>
          <p:nvPr/>
        </p:nvCxnSpPr>
        <p:spPr>
          <a:xfrm>
            <a:off x="8015605" y="7521575"/>
            <a:ext cx="2169160" cy="0"/>
          </a:xfrm>
          <a:prstGeom prst="straightConnector1">
            <a:avLst/>
          </a:prstGeom>
          <a:ln w="57150">
            <a:tailEnd type="arrow" w="med" len="med"/>
          </a:ln>
        </p:spPr>
        <p:style>
          <a:lnRef idx="1">
            <a:schemeClr val="dk1"/>
          </a:lnRef>
          <a:fillRef idx="0">
            <a:schemeClr val="dk1"/>
          </a:fillRef>
          <a:effectRef idx="0">
            <a:schemeClr val="dk1"/>
          </a:effectRef>
          <a:fontRef idx="minor">
            <a:schemeClr val="tx1"/>
          </a:fontRef>
        </p:style>
      </p:cxnSp>
      <p:grpSp>
        <p:nvGrpSpPr>
          <p:cNvPr id="60" name="组合 59"/>
          <p:cNvGrpSpPr/>
          <p:nvPr/>
        </p:nvGrpSpPr>
        <p:grpSpPr>
          <a:xfrm>
            <a:off x="16607155" y="3667125"/>
            <a:ext cx="4519930" cy="3836670"/>
            <a:chOff x="26153" y="7036"/>
            <a:chExt cx="7118" cy="6042"/>
          </a:xfrm>
        </p:grpSpPr>
        <p:pic>
          <p:nvPicPr>
            <p:cNvPr id="39" name="图片 38"/>
            <p:cNvPicPr>
              <a:picLocks noChangeAspect="1"/>
            </p:cNvPicPr>
            <p:nvPr/>
          </p:nvPicPr>
          <p:blipFill>
            <a:blip r:embed="rId4"/>
            <a:stretch>
              <a:fillRect/>
            </a:stretch>
          </p:blipFill>
          <p:spPr>
            <a:xfrm>
              <a:off x="26153" y="7036"/>
              <a:ext cx="7118" cy="6042"/>
            </a:xfrm>
            <a:prstGeom prst="rect">
              <a:avLst/>
            </a:prstGeom>
          </p:spPr>
        </p:pic>
        <p:sp>
          <p:nvSpPr>
            <p:cNvPr id="40" name="文本框 39"/>
            <p:cNvSpPr txBox="1"/>
            <p:nvPr/>
          </p:nvSpPr>
          <p:spPr>
            <a:xfrm>
              <a:off x="28781" y="7522"/>
              <a:ext cx="241" cy="1452"/>
            </a:xfrm>
            <a:prstGeom prst="rect">
              <a:avLst/>
            </a:prstGeom>
            <a:noFill/>
          </p:spPr>
          <p:txBody>
            <a:bodyPr wrap="square" rtlCol="0">
              <a:spAutoFit/>
            </a:bodyPr>
            <a:lstStyle/>
            <a:p>
              <a:r>
                <a:rPr lang="zh-CN" altLang="en-US" sz="5400" b="1">
                  <a:ln w="6600">
                    <a:solidFill>
                      <a:schemeClr val="accent2"/>
                    </a:solidFill>
                    <a:prstDash val="solid"/>
                  </a:ln>
                  <a:solidFill>
                    <a:srgbClr val="FFFFFF"/>
                  </a:solidFill>
                  <a:effectLst>
                    <a:outerShdw dist="38100" dir="2700000" algn="tl" rotWithShape="0">
                      <a:schemeClr val="accent2"/>
                    </a:outerShdw>
                  </a:effectLst>
                </a:rPr>
                <a:t>＄</a:t>
              </a:r>
              <a:endParaRPr lang="zh-CN" altLang="en-US" sz="5400" b="1">
                <a:ln w="6600">
                  <a:solidFill>
                    <a:schemeClr val="accent2"/>
                  </a:solidFill>
                  <a:prstDash val="solid"/>
                </a:ln>
                <a:solidFill>
                  <a:srgbClr val="FFFFFF"/>
                </a:solidFill>
                <a:effectLst>
                  <a:outerShdw dist="38100" dir="2700000" algn="tl" rotWithShape="0">
                    <a:schemeClr val="accent2"/>
                  </a:outerShdw>
                </a:effectLst>
              </a:endParaRPr>
            </a:p>
          </p:txBody>
        </p:sp>
        <p:sp>
          <p:nvSpPr>
            <p:cNvPr id="42" name="文本框 41"/>
            <p:cNvSpPr txBox="1"/>
            <p:nvPr/>
          </p:nvSpPr>
          <p:spPr>
            <a:xfrm>
              <a:off x="28793" y="11089"/>
              <a:ext cx="241" cy="1452"/>
            </a:xfrm>
            <a:prstGeom prst="rect">
              <a:avLst/>
            </a:prstGeom>
            <a:noFill/>
          </p:spPr>
          <p:txBody>
            <a:bodyPr wrap="square" rtlCol="0">
              <a:spAutoFit/>
            </a:bodyPr>
            <a:lstStyle/>
            <a:p>
              <a:r>
                <a:rPr lang="zh-CN" altLang="en-US" sz="5400" b="1">
                  <a:ln w="6600">
                    <a:solidFill>
                      <a:schemeClr val="accent2"/>
                    </a:solidFill>
                    <a:prstDash val="solid"/>
                  </a:ln>
                  <a:solidFill>
                    <a:srgbClr val="FFFFFF"/>
                  </a:solidFill>
                  <a:effectLst>
                    <a:outerShdw dist="38100" dir="2700000" algn="tl" rotWithShape="0">
                      <a:schemeClr val="accent2"/>
                    </a:outerShdw>
                  </a:effectLst>
                </a:rPr>
                <a:t>＄</a:t>
              </a:r>
              <a:endParaRPr lang="zh-CN" altLang="en-US" sz="5400" b="1">
                <a:ln w="6600">
                  <a:solidFill>
                    <a:schemeClr val="accent2"/>
                  </a:solidFill>
                  <a:prstDash val="solid"/>
                </a:ln>
                <a:solidFill>
                  <a:srgbClr val="FFFFFF"/>
                </a:solidFill>
                <a:effectLst>
                  <a:outerShdw dist="38100" dir="2700000" algn="tl" rotWithShape="0">
                    <a:schemeClr val="accent2"/>
                  </a:outerShdw>
                </a:effectLst>
              </a:endParaRPr>
            </a:p>
          </p:txBody>
        </p:sp>
        <p:sp>
          <p:nvSpPr>
            <p:cNvPr id="46" name="文本框 45"/>
            <p:cNvSpPr txBox="1"/>
            <p:nvPr/>
          </p:nvSpPr>
          <p:spPr>
            <a:xfrm rot="16200000">
              <a:off x="27187" y="9803"/>
              <a:ext cx="241" cy="1452"/>
            </a:xfrm>
            <a:prstGeom prst="rect">
              <a:avLst/>
            </a:prstGeom>
            <a:noFill/>
          </p:spPr>
          <p:txBody>
            <a:bodyPr wrap="square" rtlCol="0">
              <a:spAutoFit/>
            </a:bodyPr>
            <a:lstStyle/>
            <a:p>
              <a:r>
                <a:rPr lang="zh-CN" altLang="en-US" sz="5400" b="1">
                  <a:ln w="6600">
                    <a:solidFill>
                      <a:schemeClr val="accent2"/>
                    </a:solidFill>
                    <a:prstDash val="solid"/>
                  </a:ln>
                  <a:solidFill>
                    <a:srgbClr val="FFFFFF"/>
                  </a:solidFill>
                  <a:effectLst>
                    <a:outerShdw dist="38100" dir="2700000" algn="tl" rotWithShape="0">
                      <a:schemeClr val="accent2"/>
                    </a:outerShdw>
                  </a:effectLst>
                </a:rPr>
                <a:t>＄</a:t>
              </a:r>
              <a:endParaRPr lang="zh-CN" altLang="en-US" sz="5400" b="1">
                <a:ln w="6600">
                  <a:solidFill>
                    <a:schemeClr val="accent2"/>
                  </a:solidFill>
                  <a:prstDash val="solid"/>
                </a:ln>
                <a:solidFill>
                  <a:srgbClr val="FFFFFF"/>
                </a:solidFill>
                <a:effectLst>
                  <a:outerShdw dist="38100" dir="2700000" algn="tl" rotWithShape="0">
                    <a:schemeClr val="accent2"/>
                  </a:outerShdw>
                </a:effectLst>
              </a:endParaRPr>
            </a:p>
          </p:txBody>
        </p:sp>
        <p:sp>
          <p:nvSpPr>
            <p:cNvPr id="57" name="文本框 56"/>
            <p:cNvSpPr txBox="1"/>
            <p:nvPr/>
          </p:nvSpPr>
          <p:spPr>
            <a:xfrm rot="16200000">
              <a:off x="31317" y="9736"/>
              <a:ext cx="241" cy="1452"/>
            </a:xfrm>
            <a:prstGeom prst="rect">
              <a:avLst/>
            </a:prstGeom>
            <a:noFill/>
          </p:spPr>
          <p:txBody>
            <a:bodyPr wrap="square" rtlCol="0">
              <a:spAutoFit/>
            </a:bodyPr>
            <a:lstStyle/>
            <a:p>
              <a:r>
                <a:rPr lang="zh-CN" altLang="en-US" sz="5400" b="1">
                  <a:ln w="6600">
                    <a:solidFill>
                      <a:schemeClr val="accent2"/>
                    </a:solidFill>
                    <a:prstDash val="solid"/>
                  </a:ln>
                  <a:solidFill>
                    <a:srgbClr val="FFFFFF"/>
                  </a:solidFill>
                  <a:effectLst>
                    <a:outerShdw dist="38100" dir="2700000" algn="tl" rotWithShape="0">
                      <a:schemeClr val="accent2"/>
                    </a:outerShdw>
                  </a:effectLst>
                </a:rPr>
                <a:t>＄</a:t>
              </a:r>
              <a:endParaRPr lang="zh-CN" altLang="en-US" sz="5400" b="1">
                <a:ln w="6600">
                  <a:solidFill>
                    <a:schemeClr val="accent2"/>
                  </a:solidFill>
                  <a:prstDash val="solid"/>
                </a:ln>
                <a:solidFill>
                  <a:srgbClr val="FFFFFF"/>
                </a:solidFill>
                <a:effectLst>
                  <a:outerShdw dist="38100" dir="2700000" algn="tl" rotWithShape="0">
                    <a:schemeClr val="accent2"/>
                  </a:outerShdw>
                </a:effectLst>
              </a:endParaRPr>
            </a:p>
          </p:txBody>
        </p:sp>
      </p:grpSp>
      <p:grpSp>
        <p:nvGrpSpPr>
          <p:cNvPr id="59" name="组合 58"/>
          <p:cNvGrpSpPr/>
          <p:nvPr/>
        </p:nvGrpSpPr>
        <p:grpSpPr>
          <a:xfrm>
            <a:off x="16845280" y="7963535"/>
            <a:ext cx="3578860" cy="2790190"/>
            <a:chOff x="26528" y="14548"/>
            <a:chExt cx="5636" cy="4394"/>
          </a:xfrm>
        </p:grpSpPr>
        <p:pic>
          <p:nvPicPr>
            <p:cNvPr id="38" name="图片 37"/>
            <p:cNvPicPr>
              <a:picLocks noChangeAspect="1"/>
            </p:cNvPicPr>
            <p:nvPr/>
          </p:nvPicPr>
          <p:blipFill>
            <a:blip r:embed="rId5"/>
            <a:stretch>
              <a:fillRect/>
            </a:stretch>
          </p:blipFill>
          <p:spPr>
            <a:xfrm>
              <a:off x="26528" y="14548"/>
              <a:ext cx="5636" cy="4394"/>
            </a:xfrm>
            <a:prstGeom prst="rect">
              <a:avLst/>
            </a:prstGeom>
          </p:spPr>
        </p:pic>
        <p:sp>
          <p:nvSpPr>
            <p:cNvPr id="58" name="文本框 57"/>
            <p:cNvSpPr txBox="1"/>
            <p:nvPr/>
          </p:nvSpPr>
          <p:spPr>
            <a:xfrm>
              <a:off x="28619" y="15051"/>
              <a:ext cx="2933" cy="2082"/>
            </a:xfrm>
            <a:prstGeom prst="rect">
              <a:avLst/>
            </a:prstGeom>
            <a:noFill/>
          </p:spPr>
          <p:txBody>
            <a:bodyPr wrap="square" rtlCol="0">
              <a:spAutoFit/>
              <a:scene3d>
                <a:camera prst="orthographicFront"/>
                <a:lightRig rig="threePt" dir="t"/>
              </a:scene3d>
            </a:bodyPr>
            <a:lstStyle/>
            <a:p>
              <a:r>
                <a:rPr lang="zh-CN" altLang="en-US" sz="8000" b="1">
                  <a:ln w="6600">
                    <a:solidFill>
                      <a:srgbClr val="D6DB45"/>
                    </a:solidFill>
                    <a:prstDash val="solid"/>
                  </a:ln>
                  <a:solidFill>
                    <a:srgbClr val="FFFFFF"/>
                  </a:solidFill>
                  <a:effectLst>
                    <a:outerShdw dist="38100" dir="2700000" algn="tl" rotWithShape="0">
                      <a:schemeClr val="accent2"/>
                    </a:outerShdw>
                  </a:effectLst>
                </a:rPr>
                <a:t>＄</a:t>
              </a:r>
              <a:endParaRPr lang="zh-CN" altLang="en-US" sz="8000" b="1">
                <a:ln w="6600">
                  <a:solidFill>
                    <a:srgbClr val="D6DB45"/>
                  </a:solidFill>
                  <a:prstDash val="solid"/>
                </a:ln>
                <a:solidFill>
                  <a:srgbClr val="FFFFFF"/>
                </a:solidFill>
                <a:effectLst>
                  <a:outerShdw dist="38100" dir="2700000" algn="tl" rotWithShape="0">
                    <a:schemeClr val="accent2"/>
                  </a:outerShdw>
                </a:effectLst>
              </a:endParaRPr>
            </a:p>
          </p:txBody>
        </p:sp>
      </p:grpSp>
      <p:sp>
        <p:nvSpPr>
          <p:cNvPr id="61" name="文本框 60"/>
          <p:cNvSpPr txBox="1"/>
          <p:nvPr/>
        </p:nvSpPr>
        <p:spPr>
          <a:xfrm>
            <a:off x="9844405" y="11004550"/>
            <a:ext cx="4111625" cy="583565"/>
          </a:xfrm>
          <a:prstGeom prst="rect">
            <a:avLst/>
          </a:prstGeom>
          <a:noFill/>
        </p:spPr>
        <p:txBody>
          <a:bodyPr wrap="none" rtlCol="0" anchor="t">
            <a:spAutoFit/>
          </a:bodyPr>
          <a:lstStyle/>
          <a:p>
            <a:r>
              <a:rPr lang="en-US" altLang="zh-CN" sz="3200" b="1">
                <a:effectLst>
                  <a:outerShdw blurRad="38100" dist="19050" dir="2700000" algn="tl" rotWithShape="0">
                    <a:schemeClr val="dk1">
                      <a:alpha val="40000"/>
                    </a:schemeClr>
                  </a:outerShdw>
                </a:effectLst>
                <a:latin typeface="Times New Roman" panose="02020603050405020304" charset="0"/>
                <a:cs typeface="Times New Roman" panose="02020603050405020304" charset="0"/>
                <a:sym typeface="+mn-ea"/>
              </a:rPr>
              <a:t>Neural Value Function</a:t>
            </a:r>
            <a:endParaRPr lang="en-US" altLang="zh-CN" sz="3200" b="1">
              <a:effectLst>
                <a:outerShdw blurRad="38100" dist="19050" dir="2700000" algn="tl" rotWithShape="0">
                  <a:schemeClr val="dk1">
                    <a:alpha val="40000"/>
                  </a:schemeClr>
                </a:outerShdw>
              </a:effectLst>
              <a:latin typeface="Times New Roman" panose="02020603050405020304" charset="0"/>
              <a:cs typeface="Times New Roman" panose="02020603050405020304" charset="0"/>
              <a:sym typeface="+mn-ea"/>
            </a:endParaRPr>
          </a:p>
        </p:txBody>
      </p:sp>
      <p:sp>
        <p:nvSpPr>
          <p:cNvPr id="62" name="文本框 61"/>
          <p:cNvSpPr txBox="1"/>
          <p:nvPr/>
        </p:nvSpPr>
        <p:spPr>
          <a:xfrm>
            <a:off x="17048480" y="11004550"/>
            <a:ext cx="3904615" cy="583565"/>
          </a:xfrm>
          <a:prstGeom prst="rect">
            <a:avLst/>
          </a:prstGeom>
          <a:noFill/>
        </p:spPr>
        <p:txBody>
          <a:bodyPr wrap="none" rtlCol="0" anchor="t">
            <a:spAutoFit/>
          </a:bodyPr>
          <a:lstStyle/>
          <a:p>
            <a:r>
              <a:rPr lang="en-US" altLang="zh-CN" sz="3200" b="1">
                <a:effectLst>
                  <a:outerShdw blurRad="38100" dist="19050" dir="2700000" algn="tl" rotWithShape="0">
                    <a:schemeClr val="dk1">
                      <a:alpha val="40000"/>
                    </a:schemeClr>
                  </a:outerShdw>
                </a:effectLst>
                <a:latin typeface="Times New Roman" panose="02020603050405020304" charset="0"/>
                <a:cs typeface="Times New Roman" panose="02020603050405020304" charset="0"/>
                <a:sym typeface="+mn-ea"/>
              </a:rPr>
              <a:t>Value of Each actions</a:t>
            </a:r>
            <a:endParaRPr lang="en-US" altLang="zh-CN" sz="3200" b="1">
              <a:effectLst>
                <a:outerShdw blurRad="38100" dist="19050" dir="2700000" algn="tl" rotWithShape="0">
                  <a:schemeClr val="dk1">
                    <a:alpha val="40000"/>
                  </a:schemeClr>
                </a:outerShdw>
              </a:effectLst>
              <a:latin typeface="Times New Roman" panose="02020603050405020304" charset="0"/>
              <a:cs typeface="Times New Roman" panose="02020603050405020304" charset="0"/>
              <a:sym typeface="+mn-ea"/>
            </a:endParaRPr>
          </a:p>
        </p:txBody>
      </p:sp>
      <p:cxnSp>
        <p:nvCxnSpPr>
          <p:cNvPr id="64" name="肘形连接符 63"/>
          <p:cNvCxnSpPr>
            <a:endCxn id="19" idx="0"/>
          </p:cNvCxnSpPr>
          <p:nvPr/>
        </p:nvCxnSpPr>
        <p:spPr>
          <a:xfrm rot="10800000" flipV="1">
            <a:off x="4488815" y="3666490"/>
            <a:ext cx="14168120" cy="761365"/>
          </a:xfrm>
          <a:prstGeom prst="bentConnector2">
            <a:avLst/>
          </a:prstGeom>
          <a:ln w="57150">
            <a:tailEnd type="arrow" w="med" len="med"/>
          </a:ln>
        </p:spPr>
        <p:style>
          <a:lnRef idx="1">
            <a:schemeClr val="dk1"/>
          </a:lnRef>
          <a:fillRef idx="0">
            <a:schemeClr val="dk1"/>
          </a:fillRef>
          <a:effectRef idx="0">
            <a:schemeClr val="dk1"/>
          </a:effectRef>
          <a:fontRef idx="minor">
            <a:schemeClr val="tx1"/>
          </a:fontRef>
        </p:style>
      </p:cxnSp>
      <p:cxnSp>
        <p:nvCxnSpPr>
          <p:cNvPr id="65" name="直接箭头连接符 64"/>
          <p:cNvCxnSpPr/>
          <p:nvPr/>
        </p:nvCxnSpPr>
        <p:spPr>
          <a:xfrm>
            <a:off x="13700760" y="7521575"/>
            <a:ext cx="3211195" cy="0"/>
          </a:xfrm>
          <a:prstGeom prst="straightConnector1">
            <a:avLst/>
          </a:prstGeom>
          <a:ln w="57150">
            <a:tailEnd type="arrow" w="med" len="med"/>
          </a:ln>
        </p:spPr>
        <p:style>
          <a:lnRef idx="1">
            <a:schemeClr val="dk1"/>
          </a:lnRef>
          <a:fillRef idx="0">
            <a:schemeClr val="dk1"/>
          </a:fillRef>
          <a:effectRef idx="0">
            <a:schemeClr val="dk1"/>
          </a:effectRef>
          <a:fontRef idx="minor">
            <a:schemeClr val="tx1"/>
          </a:fontRef>
        </p:style>
      </p:cxnSp>
      <mc:AlternateContent xmlns:mc="http://schemas.openxmlformats.org/markup-compatibility/2006">
        <mc:Choice xmlns:a14="http://schemas.microsoft.com/office/drawing/2010/main" Requires="a14">
          <p:sp>
            <p:nvSpPr>
              <p:cNvPr id="3" name="文本框 2"/>
              <p:cNvSpPr txBox="1"/>
              <p:nvPr/>
            </p:nvSpPr>
            <p:spPr>
              <a:xfrm>
                <a:off x="9424670" y="2964180"/>
                <a:ext cx="6148705" cy="645160"/>
              </a:xfrm>
              <a:prstGeom prst="rect">
                <a:avLst/>
              </a:prstGeom>
              <a:noFill/>
            </p:spPr>
            <p:txBody>
              <a:bodyPr wrap="square" rtlCol="0" anchor="t">
                <a:spAutoFit/>
              </a:bodyPr>
              <a:lstStyle/>
              <a:p>
                <a14:m>
                  <m:oMathPara xmlns:m="http://schemas.openxmlformats.org/officeDocument/2006/math">
                    <m:oMathParaPr>
                      <m:jc m:val="centerGroup"/>
                    </m:oMathParaPr>
                    <m:oMath xmlns:m="http://schemas.openxmlformats.org/officeDocument/2006/math">
                      <m:r>
                        <a:rPr lang="en-US" altLang="zh-CN" sz="3600" i="1">
                          <a:latin typeface="Cambria Math" panose="02040503050406030204" pitchFamily="18" charset="0"/>
                          <a:cs typeface="Cambria Math" panose="02040503050406030204" pitchFamily="18" charset="0"/>
                        </a:rPr>
                        <m:t>𝜋</m:t>
                      </m:r>
                      <m:r>
                        <a:rPr lang="en-US" altLang="zh-CN" sz="3600" i="1">
                          <a:latin typeface="Cambria Math" panose="02040503050406030204" pitchFamily="18" charset="0"/>
                          <a:cs typeface="Cambria Math" panose="02040503050406030204" pitchFamily="18" charset="0"/>
                        </a:rPr>
                        <m:t>=</m:t>
                      </m:r>
                      <m:sSub>
                        <m:sSubPr>
                          <m:ctrlPr>
                            <a:rPr lang="en-US" altLang="zh-CN" sz="3600" i="1">
                              <a:latin typeface="Cambria Math" panose="02040503050406030204" pitchFamily="18" charset="0"/>
                              <a:cs typeface="Cambria Math" panose="02040503050406030204" pitchFamily="18" charset="0"/>
                            </a:rPr>
                          </m:ctrlPr>
                        </m:sSubPr>
                        <m:e>
                          <m:r>
                            <a:rPr lang="en-US" altLang="zh-CN" sz="3600" i="1">
                              <a:latin typeface="Cambria Math" panose="02040503050406030204" pitchFamily="18" charset="0"/>
                              <a:cs typeface="Cambria Math" panose="02040503050406030204" pitchFamily="18" charset="0"/>
                            </a:rPr>
                            <m:t>𝑎𝑟𝑔𝑚𝑎𝑥</m:t>
                          </m:r>
                        </m:e>
                        <m:sub>
                          <m:r>
                            <a:rPr lang="en-US" altLang="zh-CN" sz="3600" i="1">
                              <a:latin typeface="Cambria Math" panose="02040503050406030204" pitchFamily="18" charset="0"/>
                              <a:cs typeface="Cambria Math" panose="02040503050406030204" pitchFamily="18" charset="0"/>
                            </a:rPr>
                            <m:t>𝑎</m:t>
                          </m:r>
                        </m:sub>
                      </m:sSub>
                      <m:r>
                        <a:rPr lang="en-US" altLang="zh-CN" sz="3600" i="1">
                          <a:latin typeface="Cambria Math" panose="02040503050406030204" pitchFamily="18" charset="0"/>
                          <a:cs typeface="Cambria Math" panose="02040503050406030204" pitchFamily="18" charset="0"/>
                        </a:rPr>
                        <m:t>(</m:t>
                      </m:r>
                      <m:r>
                        <a:rPr lang="en-US" altLang="zh-CN" sz="3600" i="1">
                          <a:latin typeface="Cambria Math" panose="02040503050406030204" pitchFamily="18" charset="0"/>
                          <a:cs typeface="Cambria Math" panose="02040503050406030204" pitchFamily="18" charset="0"/>
                        </a:rPr>
                        <m:t>𝑟</m:t>
                      </m:r>
                      <m:r>
                        <a:rPr lang="en-US" altLang="zh-CN" sz="3600" i="1">
                          <a:latin typeface="Cambria Math" panose="02040503050406030204" pitchFamily="18" charset="0"/>
                          <a:cs typeface="Cambria Math" panose="02040503050406030204" pitchFamily="18" charset="0"/>
                        </a:rPr>
                        <m:t>+</m:t>
                      </m:r>
                      <m:r>
                        <a:rPr lang="en-US" altLang="zh-CN" sz="3600" i="1">
                          <a:latin typeface="Cambria Math" panose="02040503050406030204" pitchFamily="18" charset="0"/>
                          <a:cs typeface="Cambria Math" panose="02040503050406030204" pitchFamily="18" charset="0"/>
                        </a:rPr>
                        <m:t>𝛾</m:t>
                      </m:r>
                      <m:r>
                        <a:rPr lang="en-US" altLang="zh-CN" sz="3600" i="1">
                          <a:latin typeface="Cambria Math" panose="02040503050406030204" pitchFamily="18" charset="0"/>
                          <a:cs typeface="Cambria Math" panose="02040503050406030204" pitchFamily="18" charset="0"/>
                        </a:rPr>
                        <m:t>𝑀𝑎𝑥𝑄</m:t>
                      </m:r>
                      <m:r>
                        <a:rPr lang="en-US" altLang="zh-CN" sz="3600" i="1">
                          <a:latin typeface="Cambria Math" panose="02040503050406030204" pitchFamily="18" charset="0"/>
                          <a:cs typeface="Cambria Math" panose="02040503050406030204" pitchFamily="18" charset="0"/>
                        </a:rPr>
                        <m:t>(</m:t>
                      </m:r>
                      <m:r>
                        <a:rPr lang="en-US" altLang="zh-CN" sz="3600" i="1">
                          <a:latin typeface="Cambria Math" panose="02040503050406030204" pitchFamily="18" charset="0"/>
                          <a:cs typeface="Cambria Math" panose="02040503050406030204" pitchFamily="18" charset="0"/>
                        </a:rPr>
                        <m:t>𝑠</m:t>
                      </m:r>
                      <m:r>
                        <a:rPr lang="en-US" altLang="zh-CN" sz="3600" i="1">
                          <a:latin typeface="Cambria Math" panose="02040503050406030204" pitchFamily="18" charset="0"/>
                          <a:ea typeface="MS Mincho" charset="0"/>
                          <a:cs typeface="Cambria Math" panose="02040503050406030204" pitchFamily="18" charset="0"/>
                        </a:rPr>
                        <m:t>))</m:t>
                      </m:r>
                    </m:oMath>
                  </m:oMathPara>
                </a14:m>
                <a:endParaRPr lang="en-US" altLang="zh-CN" sz="3600" i="1">
                  <a:latin typeface="Cambria Math" panose="02040503050406030204" pitchFamily="18" charset="0"/>
                  <a:ea typeface="MS Mincho" charset="0"/>
                  <a:cs typeface="Cambria Math" panose="02040503050406030204" pitchFamily="18" charset="0"/>
                </a:endParaRPr>
              </a:p>
            </p:txBody>
          </p:sp>
        </mc:Choice>
        <mc:Fallback>
          <p:sp>
            <p:nvSpPr>
              <p:cNvPr id="3" name="文本框 2"/>
              <p:cNvSpPr txBox="1">
                <a:spLocks noRot="1" noChangeAspect="1" noMove="1" noResize="1" noEditPoints="1" noAdjustHandles="1" noChangeArrowheads="1" noChangeShapeType="1" noTextEdit="1"/>
              </p:cNvSpPr>
              <p:nvPr/>
            </p:nvSpPr>
            <p:spPr>
              <a:xfrm>
                <a:off x="9424670" y="2964180"/>
                <a:ext cx="6148705" cy="645160"/>
              </a:xfrm>
              <a:prstGeom prst="rect">
                <a:avLst/>
              </a:prstGeom>
              <a:blipFill rotWithShape="1">
                <a:blip r:embed="rId6"/>
                <a:stretch>
                  <a:fillRect/>
                </a:stretch>
              </a:blipFill>
            </p:spPr>
            <p:txBody>
              <a:bodyPr/>
              <a:lstStyle/>
              <a:p>
                <a:r>
                  <a:rPr lang="zh-CN" altLang="en-US">
                    <a:noFill/>
                  </a:rPr>
                  <a:t> </a:t>
                </a:r>
              </a:p>
            </p:txBody>
          </p:sp>
        </mc:Fallback>
      </mc:AlternateContent>
    </p:spTree>
  </p:cSld>
  <p:clrMapOvr>
    <a:masterClrMapping/>
  </p:clrMapOvr>
</p:sld>
</file>

<file path=ppt/tags/tag1.xml><?xml version="1.0" encoding="utf-8"?>
<p:tagLst xmlns:p="http://schemas.openxmlformats.org/presentationml/2006/main">
  <p:tag name="KSO_WM_UNIT_TABLE_BEAUTIFY" val="smartTable{07fd51e1-9832-4c61-9b48-d3a29862519c}"/>
  <p:tag name="TABLE_ENDDRAG_ORIGIN_RECT" val="423*322"/>
  <p:tag name="TABLE_ENDDRAG_RECT" val="1371*358*423*322"/>
</p:tagLst>
</file>

<file path=ppt/tags/tag2.xml><?xml version="1.0" encoding="utf-8"?>
<p:tagLst xmlns:p="http://schemas.openxmlformats.org/presentationml/2006/main">
  <p:tag name="KSO_WM_UNIT_TABLE_BEAUTIFY" val="smartTable{07fd51e1-9832-4c61-9b48-d3a29862519c}"/>
  <p:tag name="TABLE_ENDDRAG_ORIGIN_RECT" val="423*322"/>
  <p:tag name="TABLE_ENDDRAG_RECT" val="1371*358*423*322"/>
</p:tagLst>
</file>

<file path=ppt/tags/tag3.xml><?xml version="1.0" encoding="utf-8"?>
<p:tagLst xmlns:p="http://schemas.openxmlformats.org/presentationml/2006/main">
  <p:tag name="KSO_WM_UNIT_TABLE_BEAUTIFY" val="smartTable{fcb2ccc6-1e15-4693-8560-386a6e630013}"/>
  <p:tag name="TABLE_ENDDRAG_ORIGIN_RECT" val="423*322"/>
  <p:tag name="TABLE_ENDDRAG_RECT" val="1371*358*423*322"/>
</p:tagLst>
</file>

<file path=ppt/tags/tag4.xml><?xml version="1.0" encoding="utf-8"?>
<p:tagLst xmlns:p="http://schemas.openxmlformats.org/presentationml/2006/main">
  <p:tag name="KSO_WM_UNIT_TABLE_BEAUTIFY" val="smartTable{fcb2ccc6-1e15-4693-8560-386a6e630013}"/>
  <p:tag name="TABLE_ENDDRAG_ORIGIN_RECT" val="423*322"/>
  <p:tag name="TABLE_ENDDRAG_RECT" val="1371*358*423*322"/>
</p:tagLst>
</file>

<file path=ppt/tags/tag5.xml><?xml version="1.0" encoding="utf-8"?>
<p:tagLst xmlns:p="http://schemas.openxmlformats.org/presentationml/2006/main">
  <p:tag name="KSO_WM_UNIT_TABLE_BEAUTIFY" val="smartTable{6c8760cf-a120-4f37-bf3e-fe94cfa61d52}"/>
  <p:tag name="TABLE_ENDDRAG_ORIGIN_RECT" val="1651*362"/>
  <p:tag name="TABLE_ENDDRAG_RECT" val="123*722*1651*362"/>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7132</Words>
  <Application>WPS 演示</Application>
  <PresentationFormat>自定义</PresentationFormat>
  <Paragraphs>716</Paragraphs>
  <Slides>35</Slides>
  <Notes>20</Notes>
  <HiddenSlides>0</HiddenSlides>
  <MMClips>5</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35</vt:i4>
      </vt:variant>
    </vt:vector>
  </HeadingPairs>
  <TitlesOfParts>
    <vt:vector size="50" baseType="lpstr">
      <vt:lpstr>Arial</vt:lpstr>
      <vt:lpstr>宋体</vt:lpstr>
      <vt:lpstr>Wingdings</vt:lpstr>
      <vt:lpstr>Arial</vt:lpstr>
      <vt:lpstr>微软雅黑</vt:lpstr>
      <vt:lpstr>仿宋</vt:lpstr>
      <vt:lpstr>Times New Roman</vt:lpstr>
      <vt:lpstr>黑体</vt:lpstr>
      <vt:lpstr>Microsoft JhengHei</vt:lpstr>
      <vt:lpstr>Cambria Math</vt:lpstr>
      <vt:lpstr>MS Mincho</vt:lpstr>
      <vt:lpstr>Arial Unicode MS</vt:lpstr>
      <vt:lpstr>Calibri</vt:lpstr>
      <vt:lpstr>Segoe Print</vt:lpstr>
      <vt:lpstr>Office Theme</vt:lpstr>
      <vt:lpstr>A Shepherd?	DQN is All You Need！</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THANK YOU！</vt:lpstr>
      <vt:lpstr>PowerPoint 演示文稿</vt:lpstr>
      <vt:lpstr>PowerPoint 演示文稿</vt:lpstr>
      <vt:lpstr>PowerPoint 演示文稿</vt:lpstr>
      <vt:lpstr>PowerPoint 演示文稿</vt:lpstr>
      <vt:lpstr>PowerPoint 演示文稿</vt:lpstr>
      <vt:lpstr>PowerPoint 演示文稿</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
  <cp:lastModifiedBy>Sigma_波色子</cp:lastModifiedBy>
  <cp:revision>594</cp:revision>
  <dcterms:created xsi:type="dcterms:W3CDTF">2021-11-28T07:39:00Z</dcterms:created>
  <dcterms:modified xsi:type="dcterms:W3CDTF">2022-01-09T07:47:45Z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A85D2FD2A7574C9686964C061993CD93</vt:lpwstr>
  </property>
  <property fmtid="{D5CDD505-2E9C-101B-9397-08002B2CF9AE}" pid="3" name="KSOProductBuildVer">
    <vt:lpwstr>2052-11.1.0.11194</vt:lpwstr>
  </property>
</Properties>
</file>